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Lst>
  <p:notesMasterIdLst>
    <p:notesMasterId r:id="rId52"/>
  </p:notesMasterIdLst>
  <p:sldIdLst>
    <p:sldId id="256" r:id="rId2"/>
    <p:sldId id="257" r:id="rId3"/>
    <p:sldId id="259" r:id="rId4"/>
    <p:sldId id="277" r:id="rId5"/>
    <p:sldId id="278" r:id="rId6"/>
    <p:sldId id="258" r:id="rId7"/>
    <p:sldId id="279" r:id="rId8"/>
    <p:sldId id="280" r:id="rId9"/>
    <p:sldId id="281" r:id="rId10"/>
    <p:sldId id="282" r:id="rId11"/>
    <p:sldId id="306" r:id="rId12"/>
    <p:sldId id="284" r:id="rId13"/>
    <p:sldId id="285" r:id="rId14"/>
    <p:sldId id="286" r:id="rId15"/>
    <p:sldId id="287" r:id="rId16"/>
    <p:sldId id="288" r:id="rId17"/>
    <p:sldId id="289" r:id="rId18"/>
    <p:sldId id="290" r:id="rId19"/>
    <p:sldId id="291" r:id="rId20"/>
    <p:sldId id="292" r:id="rId21"/>
    <p:sldId id="293" r:id="rId22"/>
    <p:sldId id="294" r:id="rId23"/>
    <p:sldId id="295" r:id="rId24"/>
    <p:sldId id="296" r:id="rId25"/>
    <p:sldId id="297" r:id="rId26"/>
    <p:sldId id="298" r:id="rId27"/>
    <p:sldId id="299" r:id="rId28"/>
    <p:sldId id="300" r:id="rId29"/>
    <p:sldId id="301" r:id="rId30"/>
    <p:sldId id="302" r:id="rId31"/>
    <p:sldId id="303" r:id="rId32"/>
    <p:sldId id="304" r:id="rId33"/>
    <p:sldId id="305" r:id="rId34"/>
    <p:sldId id="310" r:id="rId35"/>
    <p:sldId id="262" r:id="rId36"/>
    <p:sldId id="264" r:id="rId37"/>
    <p:sldId id="265" r:id="rId38"/>
    <p:sldId id="266" r:id="rId39"/>
    <p:sldId id="267" r:id="rId40"/>
    <p:sldId id="269" r:id="rId41"/>
    <p:sldId id="270" r:id="rId42"/>
    <p:sldId id="271" r:id="rId43"/>
    <p:sldId id="272" r:id="rId44"/>
    <p:sldId id="273" r:id="rId45"/>
    <p:sldId id="274" r:id="rId46"/>
    <p:sldId id="275" r:id="rId47"/>
    <p:sldId id="276" r:id="rId48"/>
    <p:sldId id="307" r:id="rId49"/>
    <p:sldId id="308" r:id="rId50"/>
    <p:sldId id="309" r:id="rId51"/>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635"/>
    <a:srgbClr val="9EFF29"/>
    <a:srgbClr val="C80064"/>
    <a:srgbClr val="C33A1F"/>
    <a:srgbClr val="0000CC"/>
    <a:srgbClr val="FF2549"/>
    <a:srgbClr val="007033"/>
    <a:srgbClr val="D6370C"/>
    <a:srgbClr val="1D3A00"/>
    <a:srgbClr val="FF856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1" d="100"/>
          <a:sy n="111" d="100"/>
        </p:scale>
        <p:origin x="-634" y="-82"/>
      </p:cViewPr>
      <p:guideLst>
        <p:guide orient="horz" pos="1620"/>
        <p:guide pos="2880"/>
      </p:guideLst>
    </p:cSldViewPr>
  </p:slideViewPr>
  <p:notesTextViewPr>
    <p:cViewPr>
      <p:scale>
        <a:sx n="1" d="1"/>
        <a:sy n="1" d="1"/>
      </p:scale>
      <p:origin x="0" y="0"/>
    </p:cViewPr>
  </p:notesTextViewPr>
  <p:gridSpacing cx="152705" cy="152705"/>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8D18E60-4300-4729-A0D7-6AB984C3922D}" type="datetimeFigureOut">
              <a:rPr lang="en-US" smtClean="0"/>
              <a:t>11/4/2020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F533E96-F078-4B3D-A8F4-F1AF21EBC357}" type="slidenum">
              <a:rPr lang="en-US" smtClean="0"/>
              <a:t>‹#›</a:t>
            </a:fld>
            <a:endParaRPr lang="en-US"/>
          </a:p>
        </p:txBody>
      </p:sp>
    </p:spTree>
    <p:extLst>
      <p:ext uri="{BB962C8B-B14F-4D97-AF65-F5344CB8AC3E}">
        <p14:creationId xmlns:p14="http://schemas.microsoft.com/office/powerpoint/2010/main" val="28443001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27703" y="1784556"/>
            <a:ext cx="8229600" cy="1688688"/>
          </a:xfrm>
          <a:noFill/>
          <a:effectLst>
            <a:outerShdw blurRad="50800" dist="38100" dir="2700000" algn="tl" rotWithShape="0">
              <a:prstClr val="black">
                <a:alpha val="40000"/>
              </a:prstClr>
            </a:outerShdw>
          </a:effectLst>
        </p:spPr>
        <p:txBody>
          <a:bodyPr>
            <a:normAutofit/>
          </a:bodyPr>
          <a:lstStyle>
            <a:lvl1pPr algn="r">
              <a:defRPr sz="3600">
                <a:solidFill>
                  <a:srgbClr val="0070C0"/>
                </a:solidFill>
              </a:defRPr>
            </a:lvl1pPr>
          </a:lstStyle>
          <a:p>
            <a:r>
              <a:rPr lang="en-US" dirty="0"/>
              <a:t>Click to edit </a:t>
            </a:r>
            <a:r>
              <a:rPr lang="en-US" dirty="0" smtClean="0"/>
              <a:t/>
            </a:r>
            <a:br>
              <a:rPr lang="en-US" dirty="0" smtClean="0"/>
            </a:br>
            <a:r>
              <a:rPr lang="en-US" dirty="0" smtClean="0"/>
              <a:t>Master </a:t>
            </a:r>
            <a:r>
              <a:rPr lang="en-US" dirty="0"/>
              <a:t>title style</a:t>
            </a:r>
          </a:p>
        </p:txBody>
      </p:sp>
      <p:sp>
        <p:nvSpPr>
          <p:cNvPr id="3" name="Subtitle 2"/>
          <p:cNvSpPr>
            <a:spLocks noGrp="1"/>
          </p:cNvSpPr>
          <p:nvPr>
            <p:ph type="subTitle" idx="1"/>
          </p:nvPr>
        </p:nvSpPr>
        <p:spPr>
          <a:xfrm>
            <a:off x="420328" y="3694468"/>
            <a:ext cx="8229600" cy="678426"/>
          </a:xfrm>
        </p:spPr>
        <p:txBody>
          <a:bodyPr>
            <a:normAutofit/>
          </a:bodyPr>
          <a:lstStyle>
            <a:lvl1pPr marL="0" indent="0" algn="r">
              <a:buNone/>
              <a:defRPr sz="2800" b="0" i="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a:t>
            </a:r>
            <a:r>
              <a:rPr lang="en-US" dirty="0" smtClean="0"/>
              <a:t>Master </a:t>
            </a:r>
            <a:r>
              <a:rPr lang="en-US" dirty="0"/>
              <a:t>subtitle style</a:t>
            </a:r>
          </a:p>
        </p:txBody>
      </p:sp>
      <p:sp>
        <p:nvSpPr>
          <p:cNvPr id="4" name="Date Placeholder 3"/>
          <p:cNvSpPr>
            <a:spLocks noGrp="1"/>
          </p:cNvSpPr>
          <p:nvPr>
            <p:ph type="dt" sz="half" idx="10"/>
          </p:nvPr>
        </p:nvSpPr>
        <p:spPr/>
        <p:txBody>
          <a:bodyPr/>
          <a:lstStyle/>
          <a:p>
            <a:fld id="{53074F12-AA26-4AC8-9962-C36BB8F32554}" type="datetimeFigureOut">
              <a:rPr lang="en-US" smtClean="0"/>
              <a:pPr/>
              <a:t>11/4/2020</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2538751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11/4/2020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776078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11/4/2020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4286657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11/4/2020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pic>
        <p:nvPicPr>
          <p:cNvPr id="7" name="Picture 6" descr="E:\websites\free-power-point-templates\2012\logos.png">
            <a:extLst>
              <a:ext uri="{FF2B5EF4-FFF2-40B4-BE49-F238E27FC236}">
                <a16:creationId xmlns="" xmlns:a16="http://schemas.microsoft.com/office/drawing/2014/main" id="{08B89D22-1D6E-450B-881F-4D2A4C527F72}"/>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3808475" y="2326213"/>
            <a:ext cx="1463784" cy="526961"/>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36099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71947" y="224337"/>
            <a:ext cx="8259098" cy="763526"/>
          </a:xfrm>
        </p:spPr>
        <p:txBody>
          <a:bodyPr>
            <a:normAutofit/>
          </a:bodyPr>
          <a:lstStyle>
            <a:lvl1pPr algn="r">
              <a:defRPr sz="3600" baseline="0">
                <a:solidFill>
                  <a:srgbClr val="0070C0"/>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Content Placeholder 2"/>
          <p:cNvSpPr>
            <a:spLocks noGrp="1"/>
          </p:cNvSpPr>
          <p:nvPr>
            <p:ph idx="1"/>
          </p:nvPr>
        </p:nvSpPr>
        <p:spPr>
          <a:xfrm>
            <a:off x="463714" y="1312606"/>
            <a:ext cx="8246070" cy="3465870"/>
          </a:xfrm>
        </p:spPr>
        <p:txBody>
          <a:bodyPr/>
          <a:lstStyle>
            <a:lvl1pPr algn="l">
              <a:defRPr sz="2800">
                <a:solidFill>
                  <a:schemeClr val="bg1"/>
                </a:solidFill>
              </a:defRPr>
            </a:lvl1pPr>
            <a:lvl2pPr algn="l">
              <a:defRPr>
                <a:solidFill>
                  <a:schemeClr val="bg1"/>
                </a:solidFill>
              </a:defRPr>
            </a:lvl2pPr>
            <a:lvl3pPr algn="l">
              <a:defRPr>
                <a:solidFill>
                  <a:schemeClr val="bg1"/>
                </a:solidFill>
              </a:defRPr>
            </a:lvl3pPr>
            <a:lvl4pPr algn="l">
              <a:defRPr>
                <a:solidFill>
                  <a:schemeClr val="bg1"/>
                </a:solidFill>
              </a:defRPr>
            </a:lvl4pPr>
            <a:lvl5pPr algn="l">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11/4/2020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6644713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392106" y="406537"/>
            <a:ext cx="6283782" cy="725349"/>
          </a:xfrm>
        </p:spPr>
        <p:txBody>
          <a:bodyPr>
            <a:normAutofit/>
          </a:bodyPr>
          <a:lstStyle>
            <a:lvl1pPr algn="l">
              <a:defRPr sz="3600">
                <a:solidFill>
                  <a:srgbClr val="0070C0"/>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Content Placeholder 2"/>
          <p:cNvSpPr>
            <a:spLocks noGrp="1"/>
          </p:cNvSpPr>
          <p:nvPr>
            <p:ph idx="1"/>
          </p:nvPr>
        </p:nvSpPr>
        <p:spPr>
          <a:xfrm>
            <a:off x="2389238" y="1268361"/>
            <a:ext cx="6304935" cy="3420136"/>
          </a:xfrm>
        </p:spPr>
        <p:txBody>
          <a:bodyPr/>
          <a:lstStyle>
            <a:lvl1pPr>
              <a:defRPr sz="2800">
                <a:solidFill>
                  <a:srgbClr val="002060"/>
                </a:solidFill>
              </a:defRPr>
            </a:lvl1pPr>
            <a:lvl2pPr>
              <a:defRPr>
                <a:solidFill>
                  <a:srgbClr val="002060"/>
                </a:solidFill>
              </a:defRPr>
            </a:lvl2pPr>
            <a:lvl3pPr>
              <a:defRPr>
                <a:solidFill>
                  <a:srgbClr val="002060"/>
                </a:solidFill>
              </a:defRPr>
            </a:lvl3pPr>
            <a:lvl4pPr>
              <a:defRPr>
                <a:solidFill>
                  <a:srgbClr val="002060"/>
                </a:solidFill>
              </a:defRPr>
            </a:lvl4pPr>
            <a:lvl5pPr>
              <a:defRPr>
                <a:solidFill>
                  <a:srgbClr val="00206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11/4/2020</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6293913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3074F12-AA26-4AC8-9962-C36BB8F32554}" type="datetimeFigureOut">
              <a:rPr lang="en-US" smtClean="0"/>
              <a:pPr/>
              <a:t>11/4/2020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8634415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3074F12-AA26-4AC8-9962-C36BB8F32554}" type="datetimeFigureOut">
              <a:rPr lang="en-US" smtClean="0"/>
              <a:pPr/>
              <a:t>11/4/2020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5567918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32692" y="271648"/>
            <a:ext cx="8093365" cy="763525"/>
          </a:xfrm>
        </p:spPr>
        <p:txBody>
          <a:bodyPr>
            <a:normAutofit/>
          </a:bodyPr>
          <a:lstStyle>
            <a:lvl1pPr algn="r">
              <a:defRPr sz="3600" baseline="0">
                <a:solidFill>
                  <a:srgbClr val="0070C0"/>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Text Placeholder 2"/>
          <p:cNvSpPr>
            <a:spLocks noGrp="1"/>
          </p:cNvSpPr>
          <p:nvPr>
            <p:ph type="body" idx="1"/>
          </p:nvPr>
        </p:nvSpPr>
        <p:spPr>
          <a:xfrm>
            <a:off x="522131" y="1655517"/>
            <a:ext cx="4040188" cy="479822"/>
          </a:xfrm>
        </p:spPr>
        <p:txBody>
          <a:bodyPr anchor="b"/>
          <a:lstStyle>
            <a:lvl1pPr marL="0" indent="0" algn="ctr">
              <a:buNone/>
              <a:defRPr sz="2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522131" y="2127914"/>
            <a:ext cx="4040188" cy="2276294"/>
          </a:xfrm>
        </p:spPr>
        <p:txBody>
          <a:bodyPr/>
          <a:lstStyle>
            <a:lvl1pPr algn="ctr">
              <a:defRPr sz="2400">
                <a:solidFill>
                  <a:schemeClr val="bg1"/>
                </a:solidFill>
              </a:defRPr>
            </a:lvl1pPr>
            <a:lvl2pPr algn="ctr">
              <a:defRPr sz="2000">
                <a:solidFill>
                  <a:schemeClr val="bg1"/>
                </a:solidFill>
              </a:defRPr>
            </a:lvl2pPr>
            <a:lvl3pPr algn="ctr">
              <a:defRPr sz="1800">
                <a:solidFill>
                  <a:schemeClr val="bg1"/>
                </a:solidFill>
              </a:defRPr>
            </a:lvl3pPr>
            <a:lvl4pPr algn="ctr">
              <a:defRPr sz="1600">
                <a:solidFill>
                  <a:schemeClr val="bg1"/>
                </a:solidFill>
              </a:defRPr>
            </a:lvl4pPr>
            <a:lvl5pPr algn="ctr">
              <a:defRPr sz="1600">
                <a:solidFill>
                  <a:schemeClr val="bg1"/>
                </a:solidFil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557252" y="1655517"/>
            <a:ext cx="4041775" cy="479822"/>
          </a:xfrm>
        </p:spPr>
        <p:txBody>
          <a:bodyPr anchor="b"/>
          <a:lstStyle>
            <a:lvl1pPr marL="0" indent="0" algn="ctr">
              <a:buNone/>
              <a:defRPr sz="2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557252" y="2127914"/>
            <a:ext cx="4041775" cy="2276294"/>
          </a:xfrm>
        </p:spPr>
        <p:txBody>
          <a:bodyPr/>
          <a:lstStyle>
            <a:lvl1pPr algn="ctr">
              <a:defRPr sz="2400">
                <a:solidFill>
                  <a:schemeClr val="bg1"/>
                </a:solidFill>
              </a:defRPr>
            </a:lvl1pPr>
            <a:lvl2pPr algn="ctr">
              <a:defRPr sz="2000">
                <a:solidFill>
                  <a:schemeClr val="bg1"/>
                </a:solidFill>
              </a:defRPr>
            </a:lvl2pPr>
            <a:lvl3pPr algn="ctr">
              <a:defRPr sz="1800">
                <a:solidFill>
                  <a:schemeClr val="bg1"/>
                </a:solidFill>
              </a:defRPr>
            </a:lvl3pPr>
            <a:lvl4pPr algn="ctr">
              <a:defRPr sz="1600">
                <a:solidFill>
                  <a:schemeClr val="bg1"/>
                </a:solidFill>
              </a:defRPr>
            </a:lvl4pPr>
            <a:lvl5pPr algn="ctr">
              <a:defRPr sz="1600">
                <a:solidFill>
                  <a:schemeClr val="bg1"/>
                </a:solidFil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53074F12-AA26-4AC8-9962-C36BB8F32554}" type="datetimeFigureOut">
              <a:rPr lang="en-US" smtClean="0"/>
              <a:pPr/>
              <a:t>11/4/2020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1229119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3074F12-AA26-4AC8-9962-C36BB8F32554}" type="datetimeFigureOut">
              <a:rPr lang="en-US" smtClean="0"/>
              <a:pPr/>
              <a:t>11/4/2020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0297731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3074F12-AA26-4AC8-9962-C36BB8F32554}" type="datetimeFigureOut">
              <a:rPr lang="en-US" smtClean="0"/>
              <a:pPr/>
              <a:t>11/4/2020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2518640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11/4/2020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1744526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53074F12-AA26-4AC8-9962-C36BB8F32554}" type="datetimeFigureOut">
              <a:rPr lang="en-US" smtClean="0"/>
              <a:pPr/>
              <a:t>11/4/2020</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B82CCC60-E8CD-4174-8B1A-7DF615B22EEF}" type="slidenum">
              <a:rPr lang="en-US" smtClean="0"/>
              <a:pPr/>
              <a:t>‹#›</a:t>
            </a:fld>
            <a:endParaRPr lang="en-US"/>
          </a:p>
        </p:txBody>
      </p:sp>
      <p:sp>
        <p:nvSpPr>
          <p:cNvPr id="7" name="TextBox 6">
            <a:extLst>
              <a:ext uri="{FF2B5EF4-FFF2-40B4-BE49-F238E27FC236}">
                <a16:creationId xmlns="" xmlns:a16="http://schemas.microsoft.com/office/drawing/2014/main" id="{11E867DF-3DCA-4725-94F0-F2B6BD747A82}"/>
              </a:ext>
            </a:extLst>
          </p:cNvPr>
          <p:cNvSpPr txBox="1"/>
          <p:nvPr userDrawn="1"/>
        </p:nvSpPr>
        <p:spPr>
          <a:xfrm>
            <a:off x="-9150" y="5213747"/>
            <a:ext cx="8389625" cy="523220"/>
          </a:xfrm>
          <a:prstGeom prst="rect">
            <a:avLst/>
          </a:prstGeom>
          <a:noFill/>
        </p:spPr>
        <p:txBody>
          <a:bodyPr wrap="square" rtlCol="0">
            <a:spAutoFit/>
          </a:bodyPr>
          <a:lstStyle/>
          <a:p>
            <a:r>
              <a:rPr lang="en-US" sz="1400" dirty="0">
                <a:solidFill>
                  <a:schemeClr val="bg1">
                    <a:lumMod val="65000"/>
                  </a:schemeClr>
                </a:solidFill>
              </a:rPr>
              <a:t>This presentation uses a free template provided by FPPT.com</a:t>
            </a:r>
          </a:p>
          <a:p>
            <a:r>
              <a:rPr lang="en-US" sz="1400" dirty="0">
                <a:solidFill>
                  <a:schemeClr val="bg1">
                    <a:lumMod val="65000"/>
                  </a:schemeClr>
                </a:solidFill>
              </a:rPr>
              <a:t>www.free-power-point-templates.com</a:t>
            </a:r>
          </a:p>
        </p:txBody>
      </p:sp>
    </p:spTree>
    <p:extLst>
      <p:ext uri="{BB962C8B-B14F-4D97-AF65-F5344CB8AC3E}">
        <p14:creationId xmlns:p14="http://schemas.microsoft.com/office/powerpoint/2010/main" val="19440393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95083" y="1929544"/>
            <a:ext cx="8192728" cy="1445337"/>
          </a:xfrm>
        </p:spPr>
        <p:txBody>
          <a:bodyPr>
            <a:normAutofit/>
          </a:bodyPr>
          <a:lstStyle/>
          <a:p>
            <a:r>
              <a:rPr lang="en-US" dirty="0" smtClean="0"/>
              <a:t>MACHINE LEARNING</a:t>
            </a:r>
            <a:r>
              <a:rPr lang="en-US" dirty="0" smtClean="0"/>
              <a:t/>
            </a:r>
            <a:br>
              <a:rPr lang="en-US" dirty="0" smtClean="0"/>
            </a:br>
            <a:r>
              <a:rPr lang="en-US" sz="2400" dirty="0" smtClean="0"/>
              <a:t>PROJECT PRESENTATION</a:t>
            </a:r>
            <a:endParaRPr lang="en-US" sz="2400" dirty="0"/>
          </a:p>
        </p:txBody>
      </p:sp>
    </p:spTree>
    <p:extLst>
      <p:ext uri="{BB962C8B-B14F-4D97-AF65-F5344CB8AC3E}">
        <p14:creationId xmlns:p14="http://schemas.microsoft.com/office/powerpoint/2010/main" val="3639203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RELATED  WORK</a:t>
            </a:r>
            <a:endParaRPr lang="en-IN" dirty="0"/>
          </a:p>
        </p:txBody>
      </p:sp>
      <p:sp>
        <p:nvSpPr>
          <p:cNvPr id="3" name="Content Placeholder 2"/>
          <p:cNvSpPr>
            <a:spLocks noGrp="1"/>
          </p:cNvSpPr>
          <p:nvPr>
            <p:ph idx="1"/>
          </p:nvPr>
        </p:nvSpPr>
        <p:spPr/>
        <p:txBody>
          <a:bodyPr>
            <a:normAutofit/>
          </a:bodyPr>
          <a:lstStyle/>
          <a:p>
            <a:pPr marL="285750" indent="-285750">
              <a:buFont typeface="Wingdings" panose="05000000000000000000" pitchFamily="2" charset="2"/>
              <a:buChar char="Ø"/>
            </a:pPr>
            <a:endParaRPr lang="en-US" sz="1700" dirty="0" smtClean="0">
              <a:latin typeface="Tempus Sans ITC" pitchFamily="82" charset="0"/>
              <a:cs typeface="Times New Roman" panose="02020603050405020304" pitchFamily="18" charset="0"/>
            </a:endParaRPr>
          </a:p>
          <a:p>
            <a:pPr marL="285750" indent="-285750">
              <a:buFont typeface="Wingdings" panose="05000000000000000000" pitchFamily="2" charset="2"/>
              <a:buChar char="Ø"/>
            </a:pPr>
            <a:r>
              <a:rPr lang="en-US" sz="1700" dirty="0" smtClean="0">
                <a:latin typeface="Tempus Sans ITC" pitchFamily="82" charset="0"/>
                <a:cs typeface="Times New Roman" panose="02020603050405020304" pitchFamily="18" charset="0"/>
              </a:rPr>
              <a:t>In </a:t>
            </a:r>
            <a:r>
              <a:rPr lang="en-US" sz="1700" dirty="0">
                <a:latin typeface="Tempus Sans ITC" pitchFamily="82" charset="0"/>
                <a:cs typeface="Times New Roman" panose="02020603050405020304" pitchFamily="18" charset="0"/>
              </a:rPr>
              <a:t>2018 IEEE publication, </a:t>
            </a:r>
            <a:r>
              <a:rPr lang="en-US" sz="1700" dirty="0" err="1">
                <a:latin typeface="Tempus Sans ITC" pitchFamily="82" charset="0"/>
                <a:cs typeface="Times New Roman" panose="02020603050405020304" pitchFamily="18" charset="0"/>
              </a:rPr>
              <a:t>Tanjim</a:t>
            </a:r>
            <a:r>
              <a:rPr lang="en-US" sz="1700" dirty="0">
                <a:latin typeface="Tempus Sans ITC" pitchFamily="82" charset="0"/>
                <a:cs typeface="Times New Roman" panose="02020603050405020304" pitchFamily="18" charset="0"/>
              </a:rPr>
              <a:t>, </a:t>
            </a:r>
            <a:r>
              <a:rPr lang="en-US" sz="1700" dirty="0" err="1">
                <a:latin typeface="Tempus Sans ITC" pitchFamily="82" charset="0"/>
                <a:cs typeface="Times New Roman" panose="02020603050405020304" pitchFamily="18" charset="0"/>
              </a:rPr>
              <a:t>Nudrat</a:t>
            </a:r>
            <a:r>
              <a:rPr lang="en-US" sz="1700" dirty="0">
                <a:latin typeface="Tempus Sans ITC" pitchFamily="82" charset="0"/>
                <a:cs typeface="Times New Roman" panose="02020603050405020304" pitchFamily="18" charset="0"/>
              </a:rPr>
              <a:t> and  </a:t>
            </a:r>
            <a:r>
              <a:rPr lang="en-US" sz="1700" dirty="0" err="1">
                <a:latin typeface="Tempus Sans ITC" pitchFamily="82" charset="0"/>
                <a:cs typeface="Times New Roman" panose="02020603050405020304" pitchFamily="18" charset="0"/>
              </a:rPr>
              <a:t>faisal</a:t>
            </a:r>
            <a:r>
              <a:rPr lang="en-US" sz="1700" dirty="0">
                <a:latin typeface="Tempus Sans ITC" pitchFamily="82" charset="0"/>
                <a:cs typeface="Times New Roman" panose="02020603050405020304" pitchFamily="18" charset="0"/>
              </a:rPr>
              <a:t> proposed a supervised learning model to polarize a large amount of product review dataset which was unlabeled. It is a supervised learning method and used a mix of 2 kinds of feature extractor approach</a:t>
            </a:r>
            <a:r>
              <a:rPr lang="en-US" sz="1700" dirty="0">
                <a:latin typeface="Tempus Sans ITC" pitchFamily="82" charset="0"/>
              </a:rPr>
              <a:t>.</a:t>
            </a:r>
            <a:r>
              <a:rPr lang="en-US" sz="1700" dirty="0">
                <a:latin typeface="Tempus Sans ITC" pitchFamily="82" charset="0"/>
                <a:cs typeface="Times New Roman" panose="02020603050405020304" pitchFamily="18" charset="0"/>
              </a:rPr>
              <a:t> They were able</a:t>
            </a:r>
            <a:r>
              <a:rPr lang="en-US" sz="1700" dirty="0">
                <a:latin typeface="Tempus Sans ITC" pitchFamily="82" charset="0"/>
              </a:rPr>
              <a:t> </a:t>
            </a:r>
            <a:r>
              <a:rPr lang="en-US" sz="1700" dirty="0">
                <a:latin typeface="Tempus Sans ITC" pitchFamily="82" charset="0"/>
                <a:cs typeface="Times New Roman" panose="02020603050405020304" pitchFamily="18" charset="0"/>
              </a:rPr>
              <a:t>to achieve accuracy over 90% with the F1 measure, precision and recall over 90%.</a:t>
            </a:r>
          </a:p>
          <a:p>
            <a:pPr marL="285750" indent="-285750">
              <a:buFont typeface="Wingdings" panose="05000000000000000000" pitchFamily="2" charset="2"/>
              <a:buChar char="Ø"/>
            </a:pPr>
            <a:endParaRPr lang="en-US" sz="1700" dirty="0">
              <a:latin typeface="Tempus Sans ITC" pitchFamily="82" charset="0"/>
              <a:cs typeface="Times New Roman" panose="02020603050405020304" pitchFamily="18" charset="0"/>
            </a:endParaRPr>
          </a:p>
          <a:p>
            <a:pPr marL="285750" indent="-285750">
              <a:buFont typeface="Wingdings" panose="05000000000000000000" pitchFamily="2" charset="2"/>
              <a:buChar char="Ø"/>
            </a:pPr>
            <a:r>
              <a:rPr lang="en-US" sz="1700" dirty="0">
                <a:latin typeface="Tempus Sans ITC" pitchFamily="82" charset="0"/>
                <a:cs typeface="Times New Roman" panose="02020603050405020304" pitchFamily="18" charset="0"/>
              </a:rPr>
              <a:t>In 2017 publication, </a:t>
            </a:r>
            <a:r>
              <a:rPr lang="en-US" sz="1700" dirty="0" err="1">
                <a:latin typeface="Tempus Sans ITC" pitchFamily="82" charset="0"/>
                <a:cs typeface="Times New Roman" panose="02020603050405020304" pitchFamily="18" charset="0"/>
              </a:rPr>
              <a:t>Zeenia</a:t>
            </a:r>
            <a:r>
              <a:rPr lang="en-US" sz="1700" dirty="0">
                <a:latin typeface="Tempus Sans ITC" pitchFamily="82" charset="0"/>
                <a:cs typeface="Times New Roman" panose="02020603050405020304" pitchFamily="18" charset="0"/>
              </a:rPr>
              <a:t> </a:t>
            </a:r>
            <a:r>
              <a:rPr lang="en-US" sz="1700" dirty="0" err="1">
                <a:latin typeface="Tempus Sans ITC" pitchFamily="82" charset="0"/>
                <a:cs typeface="Times New Roman" panose="02020603050405020304" pitchFamily="18" charset="0"/>
              </a:rPr>
              <a:t>Singla</a:t>
            </a:r>
            <a:r>
              <a:rPr lang="en-US" sz="1700" dirty="0">
                <a:latin typeface="Tempus Sans ITC" pitchFamily="82" charset="0"/>
                <a:cs typeface="Times New Roman" panose="02020603050405020304" pitchFamily="18" charset="0"/>
              </a:rPr>
              <a:t>, </a:t>
            </a:r>
            <a:r>
              <a:rPr lang="en-US" sz="1700" dirty="0" err="1">
                <a:latin typeface="Tempus Sans ITC" pitchFamily="82" charset="0"/>
                <a:cs typeface="Times New Roman" panose="02020603050405020304" pitchFamily="18" charset="0"/>
              </a:rPr>
              <a:t>Sukhchandan</a:t>
            </a:r>
            <a:r>
              <a:rPr lang="en-US" sz="1700" dirty="0">
                <a:latin typeface="Tempus Sans ITC" pitchFamily="82" charset="0"/>
                <a:cs typeface="Times New Roman" panose="02020603050405020304" pitchFamily="18" charset="0"/>
              </a:rPr>
              <a:t> </a:t>
            </a:r>
            <a:r>
              <a:rPr lang="en-US" sz="1700" dirty="0" err="1">
                <a:latin typeface="Tempus Sans ITC" pitchFamily="82" charset="0"/>
                <a:cs typeface="Times New Roman" panose="02020603050405020304" pitchFamily="18" charset="0"/>
              </a:rPr>
              <a:t>Randhawa</a:t>
            </a:r>
            <a:r>
              <a:rPr lang="en-US" sz="1700" dirty="0">
                <a:latin typeface="Tempus Sans ITC" pitchFamily="82" charset="0"/>
                <a:cs typeface="Times New Roman" panose="02020603050405020304" pitchFamily="18" charset="0"/>
              </a:rPr>
              <a:t>, </a:t>
            </a:r>
            <a:r>
              <a:rPr lang="en-US" sz="1700" dirty="0" err="1">
                <a:latin typeface="Tempus Sans ITC" pitchFamily="82" charset="0"/>
                <a:cs typeface="Times New Roman" panose="02020603050405020304" pitchFamily="18" charset="0"/>
              </a:rPr>
              <a:t>Sushma</a:t>
            </a:r>
            <a:r>
              <a:rPr lang="en-US" sz="1700" dirty="0">
                <a:latin typeface="Tempus Sans ITC" pitchFamily="82" charset="0"/>
                <a:cs typeface="Times New Roman" panose="02020603050405020304" pitchFamily="18" charset="0"/>
              </a:rPr>
              <a:t> Jain conducted sentiment analysis of mobile phone reviews and classifying the reviews into positive and negative sentiment. They used three classifiers, Out of the three classifiers, i.e., Naïve Bayes, SVM and Decision Tree, predictive accuracy of SVM is found to be the best with accuracy of 81.75%. </a:t>
            </a:r>
          </a:p>
          <a:p>
            <a:pPr marL="0" indent="0">
              <a:buNone/>
            </a:pPr>
            <a:endParaRPr lang="en-IN" sz="1700" dirty="0">
              <a:latin typeface="Tempus Sans ITC" pitchFamily="82" charset="0"/>
            </a:endParaRPr>
          </a:p>
        </p:txBody>
      </p:sp>
    </p:spTree>
    <p:extLst>
      <p:ext uri="{BB962C8B-B14F-4D97-AF65-F5344CB8AC3E}">
        <p14:creationId xmlns:p14="http://schemas.microsoft.com/office/powerpoint/2010/main" val="10595768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4902" y="265588"/>
            <a:ext cx="8259098" cy="763526"/>
          </a:xfrm>
        </p:spPr>
        <p:txBody>
          <a:bodyPr>
            <a:normAutofit/>
          </a:bodyPr>
          <a:lstStyle/>
          <a:p>
            <a:r>
              <a:rPr lang="en-IN" sz="1800" dirty="0" smtClean="0"/>
              <a:t>DIFFERENT METHODLOGIES TO IMPLEMENT</a:t>
            </a:r>
            <a:br>
              <a:rPr lang="en-IN" sz="1800" dirty="0" smtClean="0"/>
            </a:br>
            <a:r>
              <a:rPr lang="en-IN" sz="1800" dirty="0" smtClean="0"/>
              <a:t> SENTIMENT ANALYSIS</a:t>
            </a:r>
            <a:endParaRPr lang="en-IN" sz="1800" dirty="0"/>
          </a:p>
        </p:txBody>
      </p:sp>
      <p:pic>
        <p:nvPicPr>
          <p:cNvPr id="4" name="Picture 2">
            <a:extLst>
              <a:ext uri="{FF2B5EF4-FFF2-40B4-BE49-F238E27FC236}">
                <a16:creationId xmlns="" xmlns:a16="http://schemas.microsoft.com/office/drawing/2014/main" id="{E647CFB7-1255-47CA-AD5D-3000095AE84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041931" y="1512540"/>
            <a:ext cx="5527651" cy="33825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04754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METHODOLOGY</a:t>
            </a:r>
            <a:endParaRPr lang="en-IN" dirty="0"/>
          </a:p>
        </p:txBody>
      </p:sp>
      <p:sp>
        <p:nvSpPr>
          <p:cNvPr id="3" name="Content Placeholder 2"/>
          <p:cNvSpPr>
            <a:spLocks noGrp="1"/>
          </p:cNvSpPr>
          <p:nvPr>
            <p:ph idx="1"/>
          </p:nvPr>
        </p:nvSpPr>
        <p:spPr>
          <a:xfrm>
            <a:off x="463714" y="1353857"/>
            <a:ext cx="8246070" cy="3678780"/>
          </a:xfrm>
        </p:spPr>
        <p:txBody>
          <a:bodyPr/>
          <a:lstStyle/>
          <a:p>
            <a:pPr marL="0" indent="0">
              <a:buNone/>
            </a:pPr>
            <a:r>
              <a:rPr lang="en-US" sz="1600" dirty="0">
                <a:latin typeface="Tempus Sans ITC" pitchFamily="82" charset="0"/>
              </a:rPr>
              <a:t>What we had done till now is to understand one of most important methodology to implement sentiment analysis. And that methodology is </a:t>
            </a:r>
            <a:r>
              <a:rPr lang="en-US" sz="1600" u="sng" dirty="0">
                <a:solidFill>
                  <a:srgbClr val="FF0000"/>
                </a:solidFill>
                <a:latin typeface="Tempus Sans ITC" pitchFamily="82" charset="0"/>
              </a:rPr>
              <a:t>Natural Language processing</a:t>
            </a:r>
            <a:r>
              <a:rPr lang="en-US" sz="1600" dirty="0">
                <a:latin typeface="Tempus Sans ITC" pitchFamily="82" charset="0"/>
              </a:rPr>
              <a:t>. </a:t>
            </a:r>
            <a:endParaRPr lang="en-IN" sz="1600" dirty="0">
              <a:latin typeface="Tempus Sans ITC" pitchFamily="82" charset="0"/>
            </a:endParaRPr>
          </a:p>
          <a:p>
            <a:pPr marL="0" indent="0">
              <a:buNone/>
            </a:pPr>
            <a:endParaRPr lang="en-IN" dirty="0"/>
          </a:p>
        </p:txBody>
      </p:sp>
      <p:sp>
        <p:nvSpPr>
          <p:cNvPr id="4" name="Rectangle 3"/>
          <p:cNvSpPr/>
          <p:nvPr/>
        </p:nvSpPr>
        <p:spPr>
          <a:xfrm>
            <a:off x="247507" y="2018715"/>
            <a:ext cx="8497732" cy="292454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pic>
        <p:nvPicPr>
          <p:cNvPr id="5" name="Picture 4">
            <a:extLst>
              <a:ext uri="{FF2B5EF4-FFF2-40B4-BE49-F238E27FC236}">
                <a16:creationId xmlns="" xmlns:a16="http://schemas.microsoft.com/office/drawing/2014/main" id="{F4BBD4BE-AE56-46F4-8260-A598845E378C}"/>
              </a:ext>
            </a:extLst>
          </p:cNvPr>
          <p:cNvPicPr>
            <a:picLocks noChangeAspect="1"/>
          </p:cNvPicPr>
          <p:nvPr/>
        </p:nvPicPr>
        <p:blipFill>
          <a:blip r:embed="rId2"/>
          <a:stretch>
            <a:fillRect/>
          </a:stretch>
        </p:blipFill>
        <p:spPr>
          <a:xfrm>
            <a:off x="402674" y="2161850"/>
            <a:ext cx="8187398" cy="2638275"/>
          </a:xfrm>
          <a:prstGeom prst="rect">
            <a:avLst/>
          </a:prstGeom>
        </p:spPr>
      </p:pic>
    </p:spTree>
    <p:extLst>
      <p:ext uri="{BB962C8B-B14F-4D97-AF65-F5344CB8AC3E}">
        <p14:creationId xmlns:p14="http://schemas.microsoft.com/office/powerpoint/2010/main" val="36448760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METHODOLOGY</a:t>
            </a:r>
            <a:endParaRPr lang="en-IN" dirty="0"/>
          </a:p>
        </p:txBody>
      </p:sp>
      <p:pic>
        <p:nvPicPr>
          <p:cNvPr id="5" name="Picture 4">
            <a:extLst>
              <a:ext uri="{FF2B5EF4-FFF2-40B4-BE49-F238E27FC236}">
                <a16:creationId xmlns="" xmlns:a16="http://schemas.microsoft.com/office/drawing/2014/main" id="{003EFBBA-FBA6-44A2-9A1D-38CA0ED92E31}"/>
              </a:ext>
            </a:extLst>
          </p:cNvPr>
          <p:cNvPicPr>
            <a:picLocks noChangeAspect="1"/>
          </p:cNvPicPr>
          <p:nvPr/>
        </p:nvPicPr>
        <p:blipFill>
          <a:blip r:embed="rId2"/>
          <a:stretch>
            <a:fillRect/>
          </a:stretch>
        </p:blipFill>
        <p:spPr>
          <a:xfrm>
            <a:off x="1441939" y="1381912"/>
            <a:ext cx="6820247" cy="3650725"/>
          </a:xfrm>
          <a:prstGeom prst="rect">
            <a:avLst/>
          </a:prstGeom>
        </p:spPr>
      </p:pic>
    </p:spTree>
    <p:extLst>
      <p:ext uri="{BB962C8B-B14F-4D97-AF65-F5344CB8AC3E}">
        <p14:creationId xmlns:p14="http://schemas.microsoft.com/office/powerpoint/2010/main" val="21622865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METHODOLOGY</a:t>
            </a:r>
            <a:endParaRPr lang="en-IN" dirty="0"/>
          </a:p>
        </p:txBody>
      </p:sp>
      <p:pic>
        <p:nvPicPr>
          <p:cNvPr id="4" name="Picture 3">
            <a:extLst>
              <a:ext uri="{FF2B5EF4-FFF2-40B4-BE49-F238E27FC236}">
                <a16:creationId xmlns="" xmlns:a16="http://schemas.microsoft.com/office/drawing/2014/main" id="{D1117AAB-B32A-4402-8949-8B20C6A49E6E}"/>
              </a:ext>
            </a:extLst>
          </p:cNvPr>
          <p:cNvPicPr>
            <a:picLocks noChangeAspect="1"/>
          </p:cNvPicPr>
          <p:nvPr/>
        </p:nvPicPr>
        <p:blipFill>
          <a:blip r:embed="rId2"/>
          <a:stretch>
            <a:fillRect/>
          </a:stretch>
        </p:blipFill>
        <p:spPr>
          <a:xfrm>
            <a:off x="1630634" y="1345600"/>
            <a:ext cx="5718941" cy="3681022"/>
          </a:xfrm>
          <a:prstGeom prst="rect">
            <a:avLst/>
          </a:prstGeom>
        </p:spPr>
      </p:pic>
    </p:spTree>
    <p:extLst>
      <p:ext uri="{BB962C8B-B14F-4D97-AF65-F5344CB8AC3E}">
        <p14:creationId xmlns:p14="http://schemas.microsoft.com/office/powerpoint/2010/main" val="31529648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METHODOLOGY</a:t>
            </a:r>
            <a:endParaRPr lang="en-IN" dirty="0"/>
          </a:p>
        </p:txBody>
      </p:sp>
      <p:pic>
        <p:nvPicPr>
          <p:cNvPr id="5" name="Picture 4">
            <a:extLst>
              <a:ext uri="{FF2B5EF4-FFF2-40B4-BE49-F238E27FC236}">
                <a16:creationId xmlns="" xmlns:a16="http://schemas.microsoft.com/office/drawing/2014/main" id="{B07898D2-E6EA-4C9F-8563-E63B556208F7}"/>
              </a:ext>
            </a:extLst>
          </p:cNvPr>
          <p:cNvPicPr>
            <a:picLocks noChangeAspect="1"/>
          </p:cNvPicPr>
          <p:nvPr/>
        </p:nvPicPr>
        <p:blipFill>
          <a:blip r:embed="rId2"/>
          <a:stretch>
            <a:fillRect/>
          </a:stretch>
        </p:blipFill>
        <p:spPr>
          <a:xfrm>
            <a:off x="854608" y="1500484"/>
            <a:ext cx="7654692" cy="3389074"/>
          </a:xfrm>
          <a:prstGeom prst="rect">
            <a:avLst/>
          </a:prstGeom>
        </p:spPr>
      </p:pic>
    </p:spTree>
    <p:extLst>
      <p:ext uri="{BB962C8B-B14F-4D97-AF65-F5344CB8AC3E}">
        <p14:creationId xmlns:p14="http://schemas.microsoft.com/office/powerpoint/2010/main" val="37947922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 METHODOLOGY</a:t>
            </a:r>
            <a:endParaRPr lang="en-IN" dirty="0"/>
          </a:p>
        </p:txBody>
      </p:sp>
      <p:pic>
        <p:nvPicPr>
          <p:cNvPr id="4" name="Picture 3">
            <a:extLst>
              <a:ext uri="{FF2B5EF4-FFF2-40B4-BE49-F238E27FC236}">
                <a16:creationId xmlns="" xmlns:a16="http://schemas.microsoft.com/office/drawing/2014/main" id="{3FB0F48F-8DC7-4BB5-A1CF-AB81E4D1BDE6}"/>
              </a:ext>
            </a:extLst>
          </p:cNvPr>
          <p:cNvPicPr>
            <a:picLocks noChangeAspect="1"/>
          </p:cNvPicPr>
          <p:nvPr/>
        </p:nvPicPr>
        <p:blipFill>
          <a:blip r:embed="rId2"/>
          <a:stretch>
            <a:fillRect/>
          </a:stretch>
        </p:blipFill>
        <p:spPr>
          <a:xfrm>
            <a:off x="1524205" y="1581374"/>
            <a:ext cx="6694636" cy="3270325"/>
          </a:xfrm>
          <a:prstGeom prst="rect">
            <a:avLst/>
          </a:prstGeom>
        </p:spPr>
      </p:pic>
    </p:spTree>
    <p:extLst>
      <p:ext uri="{BB962C8B-B14F-4D97-AF65-F5344CB8AC3E}">
        <p14:creationId xmlns:p14="http://schemas.microsoft.com/office/powerpoint/2010/main" val="32336077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METHODOLOGY</a:t>
            </a:r>
            <a:endParaRPr lang="en-IN" dirty="0"/>
          </a:p>
        </p:txBody>
      </p:sp>
      <p:pic>
        <p:nvPicPr>
          <p:cNvPr id="4" name="Picture 3">
            <a:extLst>
              <a:ext uri="{FF2B5EF4-FFF2-40B4-BE49-F238E27FC236}">
                <a16:creationId xmlns="" xmlns:a16="http://schemas.microsoft.com/office/drawing/2014/main" id="{EA0CC15E-DC99-4DF7-8239-B50A8C6864F1}"/>
              </a:ext>
            </a:extLst>
          </p:cNvPr>
          <p:cNvPicPr>
            <a:picLocks noChangeAspect="1"/>
          </p:cNvPicPr>
          <p:nvPr/>
        </p:nvPicPr>
        <p:blipFill>
          <a:blip r:embed="rId2"/>
          <a:stretch>
            <a:fillRect/>
          </a:stretch>
        </p:blipFill>
        <p:spPr>
          <a:xfrm>
            <a:off x="1202742" y="1386690"/>
            <a:ext cx="6765602" cy="1604017"/>
          </a:xfrm>
          <a:prstGeom prst="rect">
            <a:avLst/>
          </a:prstGeom>
        </p:spPr>
      </p:pic>
      <p:pic>
        <p:nvPicPr>
          <p:cNvPr id="5" name="Picture 4">
            <a:extLst>
              <a:ext uri="{FF2B5EF4-FFF2-40B4-BE49-F238E27FC236}">
                <a16:creationId xmlns="" xmlns:a16="http://schemas.microsoft.com/office/drawing/2014/main" id="{53FA423D-BBC8-4546-94DE-6DFAC7773844}"/>
              </a:ext>
            </a:extLst>
          </p:cNvPr>
          <p:cNvPicPr>
            <a:picLocks noChangeAspect="1"/>
          </p:cNvPicPr>
          <p:nvPr/>
        </p:nvPicPr>
        <p:blipFill>
          <a:blip r:embed="rId3"/>
          <a:stretch>
            <a:fillRect/>
          </a:stretch>
        </p:blipFill>
        <p:spPr>
          <a:xfrm>
            <a:off x="1202742" y="2860077"/>
            <a:ext cx="6765602" cy="825024"/>
          </a:xfrm>
          <a:prstGeom prst="rect">
            <a:avLst/>
          </a:prstGeom>
        </p:spPr>
      </p:pic>
      <p:pic>
        <p:nvPicPr>
          <p:cNvPr id="6" name="Picture 5">
            <a:extLst>
              <a:ext uri="{FF2B5EF4-FFF2-40B4-BE49-F238E27FC236}">
                <a16:creationId xmlns="" xmlns:a16="http://schemas.microsoft.com/office/drawing/2014/main" id="{D987B51F-C688-4ED9-8334-7A848AB9E871}"/>
              </a:ext>
            </a:extLst>
          </p:cNvPr>
          <p:cNvPicPr>
            <a:picLocks noChangeAspect="1"/>
          </p:cNvPicPr>
          <p:nvPr/>
        </p:nvPicPr>
        <p:blipFill>
          <a:blip r:embed="rId4"/>
          <a:stretch>
            <a:fillRect/>
          </a:stretch>
        </p:blipFill>
        <p:spPr>
          <a:xfrm>
            <a:off x="1202742" y="3685101"/>
            <a:ext cx="6765602" cy="556890"/>
          </a:xfrm>
          <a:prstGeom prst="rect">
            <a:avLst/>
          </a:prstGeom>
        </p:spPr>
      </p:pic>
    </p:spTree>
    <p:extLst>
      <p:ext uri="{BB962C8B-B14F-4D97-AF65-F5344CB8AC3E}">
        <p14:creationId xmlns:p14="http://schemas.microsoft.com/office/powerpoint/2010/main" val="41223450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8832" y="238087"/>
            <a:ext cx="8259098" cy="763526"/>
          </a:xfrm>
        </p:spPr>
        <p:txBody>
          <a:bodyPr>
            <a:normAutofit/>
          </a:bodyPr>
          <a:lstStyle/>
          <a:p>
            <a:r>
              <a:rPr lang="en-IN" sz="2000" dirty="0" smtClean="0"/>
              <a:t>STEPS IN THE PROCESS OF IMPLEMENTING NLP</a:t>
            </a:r>
            <a:endParaRPr lang="en-IN" sz="2000" dirty="0"/>
          </a:p>
        </p:txBody>
      </p:sp>
      <p:pic>
        <p:nvPicPr>
          <p:cNvPr id="4" name="Content Placeholder 3">
            <a:extLst>
              <a:ext uri="{FF2B5EF4-FFF2-40B4-BE49-F238E27FC236}">
                <a16:creationId xmlns="" xmlns:a16="http://schemas.microsoft.com/office/drawing/2014/main" id="{D304F20B-0E77-4C91-A65B-E568E6D291D9}"/>
              </a:ext>
            </a:extLst>
          </p:cNvPr>
          <p:cNvPicPr>
            <a:picLocks noGrp="1" noChangeAspect="1"/>
          </p:cNvPicPr>
          <p:nvPr>
            <p:ph idx="1"/>
          </p:nvPr>
        </p:nvPicPr>
        <p:blipFill>
          <a:blip r:embed="rId2"/>
          <a:stretch>
            <a:fillRect/>
          </a:stretch>
        </p:blipFill>
        <p:spPr>
          <a:xfrm>
            <a:off x="1473956" y="1574120"/>
            <a:ext cx="6155910" cy="3465512"/>
          </a:xfrm>
          <a:prstGeom prst="rect">
            <a:avLst/>
          </a:prstGeom>
        </p:spPr>
      </p:pic>
    </p:spTree>
    <p:extLst>
      <p:ext uri="{BB962C8B-B14F-4D97-AF65-F5344CB8AC3E}">
        <p14:creationId xmlns:p14="http://schemas.microsoft.com/office/powerpoint/2010/main" val="42034033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METHODOLOGY</a:t>
            </a:r>
            <a:endParaRPr lang="en-IN" dirty="0"/>
          </a:p>
        </p:txBody>
      </p:sp>
      <p:pic>
        <p:nvPicPr>
          <p:cNvPr id="4" name="Content Placeholder 3">
            <a:extLst>
              <a:ext uri="{FF2B5EF4-FFF2-40B4-BE49-F238E27FC236}">
                <a16:creationId xmlns="" xmlns:a16="http://schemas.microsoft.com/office/drawing/2014/main" id="{848E2B12-12A3-4E20-BAE7-B244B0343B6A}"/>
              </a:ext>
            </a:extLst>
          </p:cNvPr>
          <p:cNvPicPr>
            <a:picLocks noGrp="1" noChangeAspect="1"/>
          </p:cNvPicPr>
          <p:nvPr>
            <p:ph idx="1"/>
          </p:nvPr>
        </p:nvPicPr>
        <p:blipFill>
          <a:blip r:embed="rId2"/>
          <a:stretch>
            <a:fillRect/>
          </a:stretch>
        </p:blipFill>
        <p:spPr>
          <a:xfrm>
            <a:off x="1187588" y="1528016"/>
            <a:ext cx="6861944" cy="3465512"/>
          </a:xfrm>
          <a:prstGeom prst="rect">
            <a:avLst/>
          </a:prstGeom>
        </p:spPr>
      </p:pic>
    </p:spTree>
    <p:extLst>
      <p:ext uri="{BB962C8B-B14F-4D97-AF65-F5344CB8AC3E}">
        <p14:creationId xmlns:p14="http://schemas.microsoft.com/office/powerpoint/2010/main" val="24542543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TEAM  MEMBERS</a:t>
            </a:r>
            <a:endParaRPr lang="en-US" dirty="0"/>
          </a:p>
        </p:txBody>
      </p:sp>
      <p:sp>
        <p:nvSpPr>
          <p:cNvPr id="3" name="Content Placeholder 2"/>
          <p:cNvSpPr>
            <a:spLocks noGrp="1"/>
          </p:cNvSpPr>
          <p:nvPr>
            <p:ph idx="1"/>
          </p:nvPr>
        </p:nvSpPr>
        <p:spPr/>
        <p:txBody>
          <a:bodyPr>
            <a:normAutofit/>
          </a:bodyPr>
          <a:lstStyle/>
          <a:p>
            <a:r>
              <a:rPr lang="en-US" sz="2400" b="1" dirty="0" smtClean="0">
                <a:solidFill>
                  <a:srgbClr val="FF0000"/>
                </a:solidFill>
                <a:latin typeface="Tempus Sans ITC" pitchFamily="82" charset="0"/>
              </a:rPr>
              <a:t>SUBMITTED BY:-</a:t>
            </a:r>
            <a:endParaRPr lang="en-US" sz="2400" b="1" dirty="0">
              <a:solidFill>
                <a:srgbClr val="FF0000"/>
              </a:solidFill>
              <a:latin typeface="Tempus Sans ITC" pitchFamily="82" charset="0"/>
            </a:endParaRPr>
          </a:p>
          <a:p>
            <a:r>
              <a:rPr lang="en-US" sz="2400" b="1" dirty="0" smtClean="0">
                <a:latin typeface="Tempus Sans ITC" pitchFamily="82" charset="0"/>
              </a:rPr>
              <a:t>AKHILESH MAHAJAN (2K18/CO/040)</a:t>
            </a:r>
          </a:p>
          <a:p>
            <a:r>
              <a:rPr lang="en-US" sz="2400" b="1" dirty="0" smtClean="0">
                <a:latin typeface="Tempus Sans ITC" pitchFamily="82" charset="0"/>
              </a:rPr>
              <a:t>AKASH KUMAR(2K18/CO/038)</a:t>
            </a:r>
            <a:endParaRPr lang="en-US" sz="2400" b="1" dirty="0" smtClean="0">
              <a:latin typeface="Tempus Sans ITC" pitchFamily="82" charset="0"/>
            </a:endParaRPr>
          </a:p>
          <a:p>
            <a:endParaRPr lang="en-US" sz="2400" b="1" dirty="0">
              <a:latin typeface="Tempus Sans ITC" pitchFamily="82" charset="0"/>
            </a:endParaRPr>
          </a:p>
          <a:p>
            <a:pPr marL="0" indent="0">
              <a:buNone/>
            </a:pPr>
            <a:r>
              <a:rPr lang="en-US" sz="2400" b="1" dirty="0">
                <a:latin typeface="Tempus Sans ITC" pitchFamily="82" charset="0"/>
              </a:rPr>
              <a:t> </a:t>
            </a:r>
            <a:r>
              <a:rPr lang="en-US" sz="2400" b="1" dirty="0" smtClean="0">
                <a:latin typeface="Tempus Sans ITC" pitchFamily="82" charset="0"/>
              </a:rPr>
              <a:t>                                                      </a:t>
            </a:r>
            <a:r>
              <a:rPr lang="en-US" sz="2400" b="1" dirty="0" smtClean="0">
                <a:solidFill>
                  <a:srgbClr val="FF0000"/>
                </a:solidFill>
                <a:latin typeface="Tempus Sans ITC" pitchFamily="82" charset="0"/>
              </a:rPr>
              <a:t>SUBMITTED TO:-</a:t>
            </a:r>
          </a:p>
          <a:p>
            <a:pPr marL="0" indent="0">
              <a:buNone/>
            </a:pPr>
            <a:r>
              <a:rPr lang="en-US" sz="2400" b="1" dirty="0">
                <a:latin typeface="Tempus Sans ITC" pitchFamily="82" charset="0"/>
              </a:rPr>
              <a:t> </a:t>
            </a:r>
            <a:r>
              <a:rPr lang="en-US" sz="2400" b="1" dirty="0" smtClean="0">
                <a:latin typeface="Tempus Sans ITC" pitchFamily="82" charset="0"/>
              </a:rPr>
              <a:t>                                               </a:t>
            </a:r>
            <a:r>
              <a:rPr lang="en-US" sz="2400" b="1" dirty="0" smtClean="0">
                <a:latin typeface="Tempus Sans ITC" pitchFamily="82" charset="0"/>
              </a:rPr>
              <a:t>MR. </a:t>
            </a:r>
            <a:r>
              <a:rPr lang="en-US" sz="2400" b="1" smtClean="0">
                <a:latin typeface="Tempus Sans ITC" pitchFamily="82" charset="0"/>
              </a:rPr>
              <a:t>MASSOUD MASSOUDI</a:t>
            </a:r>
            <a:endParaRPr lang="en-US" sz="2400" b="1" dirty="0" smtClean="0">
              <a:latin typeface="Tempus Sans ITC" pitchFamily="82" charset="0"/>
            </a:endParaRPr>
          </a:p>
          <a:p>
            <a:endParaRPr lang="en-US" dirty="0"/>
          </a:p>
          <a:p>
            <a:endParaRPr lang="en-US" dirty="0"/>
          </a:p>
        </p:txBody>
      </p:sp>
    </p:spTree>
    <p:extLst>
      <p:ext uri="{BB962C8B-B14F-4D97-AF65-F5344CB8AC3E}">
        <p14:creationId xmlns:p14="http://schemas.microsoft.com/office/powerpoint/2010/main" val="41033094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METHODOLOGY</a:t>
            </a:r>
            <a:endParaRPr lang="en-IN" dirty="0"/>
          </a:p>
        </p:txBody>
      </p:sp>
      <p:pic>
        <p:nvPicPr>
          <p:cNvPr id="4" name="Picture 3">
            <a:extLst>
              <a:ext uri="{FF2B5EF4-FFF2-40B4-BE49-F238E27FC236}">
                <a16:creationId xmlns="" xmlns:a16="http://schemas.microsoft.com/office/drawing/2014/main" id="{A968AC30-9A3F-44F1-9E7F-EE3940664828}"/>
              </a:ext>
            </a:extLst>
          </p:cNvPr>
          <p:cNvPicPr>
            <a:picLocks noChangeAspect="1"/>
          </p:cNvPicPr>
          <p:nvPr/>
        </p:nvPicPr>
        <p:blipFill>
          <a:blip r:embed="rId2"/>
          <a:stretch>
            <a:fillRect/>
          </a:stretch>
        </p:blipFill>
        <p:spPr>
          <a:xfrm>
            <a:off x="386120" y="1420010"/>
            <a:ext cx="7382057" cy="3004280"/>
          </a:xfrm>
          <a:prstGeom prst="rect">
            <a:avLst/>
          </a:prstGeom>
        </p:spPr>
      </p:pic>
      <p:pic>
        <p:nvPicPr>
          <p:cNvPr id="5" name="Picture 4">
            <a:extLst>
              <a:ext uri="{FF2B5EF4-FFF2-40B4-BE49-F238E27FC236}">
                <a16:creationId xmlns="" xmlns:a16="http://schemas.microsoft.com/office/drawing/2014/main" id="{E0FDF0ED-FACF-4582-B5A3-C381BD883D72}"/>
              </a:ext>
            </a:extLst>
          </p:cNvPr>
          <p:cNvPicPr>
            <a:picLocks noChangeAspect="1"/>
          </p:cNvPicPr>
          <p:nvPr/>
        </p:nvPicPr>
        <p:blipFill>
          <a:blip r:embed="rId3"/>
          <a:stretch>
            <a:fillRect/>
          </a:stretch>
        </p:blipFill>
        <p:spPr>
          <a:xfrm>
            <a:off x="386119" y="4424290"/>
            <a:ext cx="7382057" cy="657494"/>
          </a:xfrm>
          <a:prstGeom prst="rect">
            <a:avLst/>
          </a:prstGeom>
        </p:spPr>
      </p:pic>
    </p:spTree>
    <p:extLst>
      <p:ext uri="{BB962C8B-B14F-4D97-AF65-F5344CB8AC3E}">
        <p14:creationId xmlns:p14="http://schemas.microsoft.com/office/powerpoint/2010/main" val="29185575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METHODOLOGY</a:t>
            </a:r>
            <a:endParaRPr lang="en-IN" dirty="0"/>
          </a:p>
        </p:txBody>
      </p:sp>
      <p:pic>
        <p:nvPicPr>
          <p:cNvPr id="4" name="Picture 3">
            <a:extLst>
              <a:ext uri="{FF2B5EF4-FFF2-40B4-BE49-F238E27FC236}">
                <a16:creationId xmlns="" xmlns:a16="http://schemas.microsoft.com/office/drawing/2014/main" id="{F97176C9-6537-4F35-950E-1DE02CE26E4B}"/>
              </a:ext>
            </a:extLst>
          </p:cNvPr>
          <p:cNvPicPr>
            <a:picLocks noChangeAspect="1"/>
          </p:cNvPicPr>
          <p:nvPr/>
        </p:nvPicPr>
        <p:blipFill>
          <a:blip r:embed="rId2"/>
          <a:stretch>
            <a:fillRect/>
          </a:stretch>
        </p:blipFill>
        <p:spPr>
          <a:xfrm>
            <a:off x="315495" y="1355463"/>
            <a:ext cx="8365926" cy="3670652"/>
          </a:xfrm>
          <a:prstGeom prst="rect">
            <a:avLst/>
          </a:prstGeom>
        </p:spPr>
      </p:pic>
    </p:spTree>
    <p:extLst>
      <p:ext uri="{BB962C8B-B14F-4D97-AF65-F5344CB8AC3E}">
        <p14:creationId xmlns:p14="http://schemas.microsoft.com/office/powerpoint/2010/main" val="7575950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METHODOLOGY</a:t>
            </a:r>
            <a:endParaRPr lang="en-IN" dirty="0"/>
          </a:p>
        </p:txBody>
      </p:sp>
      <p:pic>
        <p:nvPicPr>
          <p:cNvPr id="4" name="Picture 3">
            <a:extLst>
              <a:ext uri="{FF2B5EF4-FFF2-40B4-BE49-F238E27FC236}">
                <a16:creationId xmlns="" xmlns:a16="http://schemas.microsoft.com/office/drawing/2014/main" id="{5ADBDCED-D919-4B3A-8326-5BC9E72075AE}"/>
              </a:ext>
            </a:extLst>
          </p:cNvPr>
          <p:cNvPicPr>
            <a:picLocks noChangeAspect="1"/>
          </p:cNvPicPr>
          <p:nvPr/>
        </p:nvPicPr>
        <p:blipFill>
          <a:blip r:embed="rId2"/>
          <a:stretch>
            <a:fillRect/>
          </a:stretch>
        </p:blipFill>
        <p:spPr>
          <a:xfrm>
            <a:off x="386197" y="1420011"/>
            <a:ext cx="8327497" cy="3571538"/>
          </a:xfrm>
          <a:prstGeom prst="rect">
            <a:avLst/>
          </a:prstGeom>
        </p:spPr>
      </p:pic>
    </p:spTree>
    <p:extLst>
      <p:ext uri="{BB962C8B-B14F-4D97-AF65-F5344CB8AC3E}">
        <p14:creationId xmlns:p14="http://schemas.microsoft.com/office/powerpoint/2010/main" val="13908183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METHODOLOGY</a:t>
            </a:r>
            <a:endParaRPr lang="en-IN" dirty="0"/>
          </a:p>
        </p:txBody>
      </p:sp>
      <p:pic>
        <p:nvPicPr>
          <p:cNvPr id="4" name="Content Placeholder 3">
            <a:extLst>
              <a:ext uri="{FF2B5EF4-FFF2-40B4-BE49-F238E27FC236}">
                <a16:creationId xmlns="" xmlns:a16="http://schemas.microsoft.com/office/drawing/2014/main" id="{35F0BAAF-3607-417F-ADD2-B81C91E65A58}"/>
              </a:ext>
            </a:extLst>
          </p:cNvPr>
          <p:cNvPicPr>
            <a:picLocks noGrp="1" noChangeAspect="1"/>
          </p:cNvPicPr>
          <p:nvPr>
            <p:ph idx="1"/>
          </p:nvPr>
        </p:nvPicPr>
        <p:blipFill>
          <a:blip r:embed="rId2"/>
          <a:stretch>
            <a:fillRect/>
          </a:stretch>
        </p:blipFill>
        <p:spPr>
          <a:xfrm>
            <a:off x="1258162" y="1474228"/>
            <a:ext cx="6591704" cy="3465512"/>
          </a:xfrm>
          <a:prstGeom prst="rect">
            <a:avLst/>
          </a:prstGeom>
        </p:spPr>
      </p:pic>
    </p:spTree>
    <p:extLst>
      <p:ext uri="{BB962C8B-B14F-4D97-AF65-F5344CB8AC3E}">
        <p14:creationId xmlns:p14="http://schemas.microsoft.com/office/powerpoint/2010/main" val="29167583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METHODOLOGY</a:t>
            </a:r>
            <a:endParaRPr lang="en-IN" dirty="0"/>
          </a:p>
        </p:txBody>
      </p:sp>
      <p:pic>
        <p:nvPicPr>
          <p:cNvPr id="4" name="Picture 3">
            <a:extLst>
              <a:ext uri="{FF2B5EF4-FFF2-40B4-BE49-F238E27FC236}">
                <a16:creationId xmlns="" xmlns:a16="http://schemas.microsoft.com/office/drawing/2014/main" id="{F49DD318-54BF-4D44-AA48-A374493531E7}"/>
              </a:ext>
            </a:extLst>
          </p:cNvPr>
          <p:cNvPicPr>
            <a:picLocks noChangeAspect="1"/>
          </p:cNvPicPr>
          <p:nvPr/>
        </p:nvPicPr>
        <p:blipFill>
          <a:blip r:embed="rId2"/>
          <a:stretch>
            <a:fillRect/>
          </a:stretch>
        </p:blipFill>
        <p:spPr>
          <a:xfrm>
            <a:off x="519099" y="1344705"/>
            <a:ext cx="7936412" cy="3700631"/>
          </a:xfrm>
          <a:prstGeom prst="rect">
            <a:avLst/>
          </a:prstGeom>
        </p:spPr>
      </p:pic>
    </p:spTree>
    <p:extLst>
      <p:ext uri="{BB962C8B-B14F-4D97-AF65-F5344CB8AC3E}">
        <p14:creationId xmlns:p14="http://schemas.microsoft.com/office/powerpoint/2010/main" val="32146278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METHODOLOGY</a:t>
            </a:r>
            <a:endParaRPr lang="en-IN" dirty="0"/>
          </a:p>
        </p:txBody>
      </p:sp>
      <p:sp>
        <p:nvSpPr>
          <p:cNvPr id="3" name="Content Placeholder 2"/>
          <p:cNvSpPr>
            <a:spLocks noGrp="1"/>
          </p:cNvSpPr>
          <p:nvPr>
            <p:ph idx="1"/>
          </p:nvPr>
        </p:nvSpPr>
        <p:spPr/>
        <p:txBody>
          <a:bodyPr/>
          <a:lstStyle/>
          <a:p>
            <a:endParaRPr lang="en-IN"/>
          </a:p>
        </p:txBody>
      </p:sp>
      <p:pic>
        <p:nvPicPr>
          <p:cNvPr id="4" name="Picture 3">
            <a:extLst>
              <a:ext uri="{FF2B5EF4-FFF2-40B4-BE49-F238E27FC236}">
                <a16:creationId xmlns="" xmlns:a16="http://schemas.microsoft.com/office/drawing/2014/main" id="{8AD67CB0-9FF7-48F0-8964-86E7C4A39309}"/>
              </a:ext>
            </a:extLst>
          </p:cNvPr>
          <p:cNvPicPr>
            <a:picLocks noChangeAspect="1"/>
          </p:cNvPicPr>
          <p:nvPr/>
        </p:nvPicPr>
        <p:blipFill>
          <a:blip r:embed="rId2"/>
          <a:stretch>
            <a:fillRect/>
          </a:stretch>
        </p:blipFill>
        <p:spPr>
          <a:xfrm>
            <a:off x="295050" y="1430767"/>
            <a:ext cx="8268038" cy="3560781"/>
          </a:xfrm>
          <a:prstGeom prst="rect">
            <a:avLst/>
          </a:prstGeom>
        </p:spPr>
      </p:pic>
    </p:spTree>
    <p:extLst>
      <p:ext uri="{BB962C8B-B14F-4D97-AF65-F5344CB8AC3E}">
        <p14:creationId xmlns:p14="http://schemas.microsoft.com/office/powerpoint/2010/main" val="12645866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METHODOLOGY</a:t>
            </a:r>
            <a:endParaRPr lang="en-IN" dirty="0"/>
          </a:p>
        </p:txBody>
      </p:sp>
      <p:pic>
        <p:nvPicPr>
          <p:cNvPr id="4" name="Content Placeholder 3">
            <a:extLst>
              <a:ext uri="{FF2B5EF4-FFF2-40B4-BE49-F238E27FC236}">
                <a16:creationId xmlns="" xmlns:a16="http://schemas.microsoft.com/office/drawing/2014/main" id="{2F95C2F0-A9F8-473E-8CA3-71F84CFA382E}"/>
              </a:ext>
            </a:extLst>
          </p:cNvPr>
          <p:cNvPicPr>
            <a:picLocks noGrp="1" noChangeAspect="1"/>
          </p:cNvPicPr>
          <p:nvPr>
            <p:ph idx="1"/>
          </p:nvPr>
        </p:nvPicPr>
        <p:blipFill>
          <a:blip r:embed="rId2"/>
          <a:stretch>
            <a:fillRect/>
          </a:stretch>
        </p:blipFill>
        <p:spPr>
          <a:xfrm>
            <a:off x="1108077" y="1506500"/>
            <a:ext cx="6977934" cy="3465512"/>
          </a:xfrm>
          <a:prstGeom prst="rect">
            <a:avLst/>
          </a:prstGeom>
        </p:spPr>
      </p:pic>
    </p:spTree>
    <p:extLst>
      <p:ext uri="{BB962C8B-B14F-4D97-AF65-F5344CB8AC3E}">
        <p14:creationId xmlns:p14="http://schemas.microsoft.com/office/powerpoint/2010/main" val="10788728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METHODOLOGY</a:t>
            </a:r>
            <a:endParaRPr lang="en-IN" dirty="0"/>
          </a:p>
        </p:txBody>
      </p:sp>
      <p:pic>
        <p:nvPicPr>
          <p:cNvPr id="4" name="Content Placeholder 3">
            <a:extLst>
              <a:ext uri="{FF2B5EF4-FFF2-40B4-BE49-F238E27FC236}">
                <a16:creationId xmlns="" xmlns:a16="http://schemas.microsoft.com/office/drawing/2014/main" id="{422F2FA0-A597-4C78-8ED1-A3967EE93F8B}"/>
              </a:ext>
            </a:extLst>
          </p:cNvPr>
          <p:cNvPicPr>
            <a:picLocks noGrp="1" noChangeAspect="1"/>
          </p:cNvPicPr>
          <p:nvPr>
            <p:ph idx="1"/>
          </p:nvPr>
        </p:nvPicPr>
        <p:blipFill>
          <a:blip r:embed="rId2"/>
          <a:stretch>
            <a:fillRect/>
          </a:stretch>
        </p:blipFill>
        <p:spPr>
          <a:xfrm>
            <a:off x="1227840" y="1452712"/>
            <a:ext cx="6716894" cy="3465512"/>
          </a:xfrm>
          <a:prstGeom prst="rect">
            <a:avLst/>
          </a:prstGeom>
        </p:spPr>
      </p:pic>
    </p:spTree>
    <p:extLst>
      <p:ext uri="{BB962C8B-B14F-4D97-AF65-F5344CB8AC3E}">
        <p14:creationId xmlns:p14="http://schemas.microsoft.com/office/powerpoint/2010/main" val="30901855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METHODOLOGY</a:t>
            </a:r>
            <a:endParaRPr lang="en-IN" dirty="0"/>
          </a:p>
        </p:txBody>
      </p:sp>
      <p:pic>
        <p:nvPicPr>
          <p:cNvPr id="4" name="Picture 3">
            <a:extLst>
              <a:ext uri="{FF2B5EF4-FFF2-40B4-BE49-F238E27FC236}">
                <a16:creationId xmlns="" xmlns:a16="http://schemas.microsoft.com/office/drawing/2014/main" id="{11B0516D-37C8-45C8-B374-43285EF9CEEC}"/>
              </a:ext>
            </a:extLst>
          </p:cNvPr>
          <p:cNvPicPr>
            <a:picLocks noChangeAspect="1"/>
          </p:cNvPicPr>
          <p:nvPr/>
        </p:nvPicPr>
        <p:blipFill>
          <a:blip r:embed="rId2"/>
          <a:stretch>
            <a:fillRect/>
          </a:stretch>
        </p:blipFill>
        <p:spPr>
          <a:xfrm>
            <a:off x="622846" y="1446332"/>
            <a:ext cx="7864938" cy="3566732"/>
          </a:xfrm>
          <a:prstGeom prst="rect">
            <a:avLst/>
          </a:prstGeom>
        </p:spPr>
      </p:pic>
    </p:spTree>
    <p:extLst>
      <p:ext uri="{BB962C8B-B14F-4D97-AF65-F5344CB8AC3E}">
        <p14:creationId xmlns:p14="http://schemas.microsoft.com/office/powerpoint/2010/main" val="2103557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METHODOLOGY</a:t>
            </a:r>
            <a:endParaRPr lang="en-IN" dirty="0"/>
          </a:p>
        </p:txBody>
      </p:sp>
      <p:pic>
        <p:nvPicPr>
          <p:cNvPr id="4" name="Content Placeholder 3">
            <a:extLst>
              <a:ext uri="{FF2B5EF4-FFF2-40B4-BE49-F238E27FC236}">
                <a16:creationId xmlns="" xmlns:a16="http://schemas.microsoft.com/office/drawing/2014/main" id="{0B5FC821-5B64-4C77-B8AF-254D6D9FCDA2}"/>
              </a:ext>
            </a:extLst>
          </p:cNvPr>
          <p:cNvPicPr>
            <a:picLocks noGrp="1" noChangeAspect="1"/>
          </p:cNvPicPr>
          <p:nvPr>
            <p:ph idx="1"/>
          </p:nvPr>
        </p:nvPicPr>
        <p:blipFill>
          <a:blip r:embed="rId2"/>
          <a:stretch>
            <a:fillRect/>
          </a:stretch>
        </p:blipFill>
        <p:spPr>
          <a:xfrm>
            <a:off x="1308268" y="1452713"/>
            <a:ext cx="6534523" cy="3465512"/>
          </a:xfrm>
          <a:prstGeom prst="rect">
            <a:avLst/>
          </a:prstGeom>
        </p:spPr>
      </p:pic>
    </p:spTree>
    <p:extLst>
      <p:ext uri="{BB962C8B-B14F-4D97-AF65-F5344CB8AC3E}">
        <p14:creationId xmlns:p14="http://schemas.microsoft.com/office/powerpoint/2010/main" val="4653898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smtClean="0"/>
              <a:t>PROJECT  TITLE</a:t>
            </a:r>
            <a:endParaRPr lang="en-US" dirty="0"/>
          </a:p>
        </p:txBody>
      </p:sp>
      <p:sp>
        <p:nvSpPr>
          <p:cNvPr id="5" name="Content Placeholder 4"/>
          <p:cNvSpPr>
            <a:spLocks noGrp="1"/>
          </p:cNvSpPr>
          <p:nvPr>
            <p:ph idx="1"/>
          </p:nvPr>
        </p:nvSpPr>
        <p:spPr/>
        <p:txBody>
          <a:bodyPr/>
          <a:lstStyle/>
          <a:p>
            <a:pPr marL="0" indent="0">
              <a:buNone/>
            </a:pPr>
            <a:r>
              <a:rPr lang="en-US" dirty="0" smtClean="0"/>
              <a:t> </a:t>
            </a:r>
            <a:endParaRPr lang="en-US" dirty="0"/>
          </a:p>
        </p:txBody>
      </p:sp>
    </p:spTree>
    <p:extLst>
      <p:ext uri="{BB962C8B-B14F-4D97-AF65-F5344CB8AC3E}">
        <p14:creationId xmlns:p14="http://schemas.microsoft.com/office/powerpoint/2010/main" val="11016338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METHODOLOGY</a:t>
            </a:r>
            <a:endParaRPr lang="en-IN" dirty="0"/>
          </a:p>
        </p:txBody>
      </p:sp>
      <p:pic>
        <p:nvPicPr>
          <p:cNvPr id="4" name="Picture 3">
            <a:extLst>
              <a:ext uri="{FF2B5EF4-FFF2-40B4-BE49-F238E27FC236}">
                <a16:creationId xmlns="" xmlns:a16="http://schemas.microsoft.com/office/drawing/2014/main" id="{4C7D886C-3235-4189-BDAD-F53A67E39077}"/>
              </a:ext>
            </a:extLst>
          </p:cNvPr>
          <p:cNvPicPr>
            <a:picLocks noChangeAspect="1"/>
          </p:cNvPicPr>
          <p:nvPr/>
        </p:nvPicPr>
        <p:blipFill>
          <a:blip r:embed="rId2"/>
          <a:stretch>
            <a:fillRect/>
          </a:stretch>
        </p:blipFill>
        <p:spPr>
          <a:xfrm>
            <a:off x="1053151" y="1420009"/>
            <a:ext cx="7445389" cy="3560782"/>
          </a:xfrm>
          <a:prstGeom prst="rect">
            <a:avLst/>
          </a:prstGeom>
        </p:spPr>
      </p:pic>
    </p:spTree>
    <p:extLst>
      <p:ext uri="{BB962C8B-B14F-4D97-AF65-F5344CB8AC3E}">
        <p14:creationId xmlns:p14="http://schemas.microsoft.com/office/powerpoint/2010/main" val="4841313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METHODOLOGY</a:t>
            </a:r>
            <a:endParaRPr lang="en-IN" dirty="0"/>
          </a:p>
        </p:txBody>
      </p:sp>
      <p:sp>
        <p:nvSpPr>
          <p:cNvPr id="4" name="Rectangle: Rounded Corners 1">
            <a:extLst>
              <a:ext uri="{FF2B5EF4-FFF2-40B4-BE49-F238E27FC236}">
                <a16:creationId xmlns="" xmlns:a16="http://schemas.microsoft.com/office/drawing/2014/main" id="{387A41C2-2603-41A9-82F7-289C2171D90B}"/>
              </a:ext>
            </a:extLst>
          </p:cNvPr>
          <p:cNvSpPr/>
          <p:nvPr/>
        </p:nvSpPr>
        <p:spPr>
          <a:xfrm>
            <a:off x="247316" y="1559857"/>
            <a:ext cx="8369559" cy="78893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b="1" dirty="0" smtClean="0">
                <a:ln w="9525">
                  <a:solidFill>
                    <a:schemeClr val="bg1"/>
                  </a:solidFill>
                  <a:prstDash val="solid"/>
                </a:ln>
                <a:solidFill>
                  <a:schemeClr val="tx1"/>
                </a:solidFill>
                <a:effectLst>
                  <a:outerShdw blurRad="12700" dist="38100" dir="2700000" algn="tl" rotWithShape="0">
                    <a:schemeClr val="bg1">
                      <a:lumMod val="50000"/>
                    </a:schemeClr>
                  </a:outerShdw>
                </a:effectLst>
              </a:rPr>
              <a:t>DIFFERENT STEPS IN IMPLEMENTING SENTIMENT ANALYSIS  USING NLP</a:t>
            </a:r>
            <a:endParaRPr lang="en-IN" sz="2000" b="1"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
        <p:nvSpPr>
          <p:cNvPr id="5" name="Rectangle: Rounded Corners 3">
            <a:extLst>
              <a:ext uri="{FF2B5EF4-FFF2-40B4-BE49-F238E27FC236}">
                <a16:creationId xmlns="" xmlns:a16="http://schemas.microsoft.com/office/drawing/2014/main" id="{A7CB1F1F-B2A4-45A4-ADCA-78E42842D161}"/>
              </a:ext>
            </a:extLst>
          </p:cNvPr>
          <p:cNvSpPr/>
          <p:nvPr/>
        </p:nvSpPr>
        <p:spPr>
          <a:xfrm>
            <a:off x="274264" y="2636232"/>
            <a:ext cx="8369559" cy="80243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CONSIDERING THE EXAMPLE TO USE…….</a:t>
            </a:r>
          </a:p>
          <a:p>
            <a:endParaRPr lang="en-IN" dirty="0"/>
          </a:p>
          <a:p>
            <a:r>
              <a:rPr lang="en-IN" dirty="0"/>
              <a:t>THE  MOVIE  WAS  GREAT…!!!</a:t>
            </a:r>
          </a:p>
        </p:txBody>
      </p:sp>
      <p:sp>
        <p:nvSpPr>
          <p:cNvPr id="6" name="Rectangle: Rounded Corners 5">
            <a:extLst>
              <a:ext uri="{FF2B5EF4-FFF2-40B4-BE49-F238E27FC236}">
                <a16:creationId xmlns="" xmlns:a16="http://schemas.microsoft.com/office/drawing/2014/main" id="{06F1F21E-F850-4BC6-B552-495D8323AF85}"/>
              </a:ext>
            </a:extLst>
          </p:cNvPr>
          <p:cNvSpPr/>
          <p:nvPr/>
        </p:nvSpPr>
        <p:spPr>
          <a:xfrm>
            <a:off x="220366" y="3727820"/>
            <a:ext cx="8423457" cy="8235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AutoNum type="arabicParenR"/>
            </a:pPr>
            <a:r>
              <a:rPr lang="en-IN" b="1" dirty="0" smtClean="0">
                <a:ln w="9525">
                  <a:solidFill>
                    <a:schemeClr val="bg1"/>
                  </a:solidFill>
                  <a:prstDash val="solid"/>
                </a:ln>
                <a:solidFill>
                  <a:schemeClr val="tx1"/>
                </a:solidFill>
                <a:effectLst>
                  <a:outerShdw blurRad="12700" dist="38100" dir="2700000" algn="tl" rotWithShape="0">
                    <a:schemeClr val="bg1">
                      <a:lumMod val="50000"/>
                    </a:schemeClr>
                  </a:outerShdw>
                </a:effectLst>
              </a:rPr>
              <a:t>TOKENISATION</a:t>
            </a:r>
          </a:p>
          <a:p>
            <a:endParaRPr lang="en-IN" b="1"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a:p>
            <a:r>
              <a:rPr lang="en-IN" b="1" dirty="0">
                <a:ln w="9525">
                  <a:solidFill>
                    <a:schemeClr val="bg1"/>
                  </a:solidFill>
                  <a:prstDash val="solid"/>
                </a:ln>
                <a:solidFill>
                  <a:schemeClr val="tx1"/>
                </a:solidFill>
                <a:effectLst>
                  <a:outerShdw blurRad="12700" dist="38100" dir="2700000" algn="tl" rotWithShape="0">
                    <a:schemeClr val="bg1">
                      <a:lumMod val="50000"/>
                    </a:schemeClr>
                  </a:outerShdw>
                </a:effectLst>
              </a:rPr>
              <a:t> THE    MOVIE     WAS     GREAT     …..!</a:t>
            </a:r>
            <a:r>
              <a:rPr lang="en-IN" dirty="0"/>
              <a:t> </a:t>
            </a:r>
          </a:p>
        </p:txBody>
      </p:sp>
    </p:spTree>
    <p:extLst>
      <p:ext uri="{BB962C8B-B14F-4D97-AF65-F5344CB8AC3E}">
        <p14:creationId xmlns:p14="http://schemas.microsoft.com/office/powerpoint/2010/main" val="29978200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METHODOLOGY</a:t>
            </a:r>
            <a:endParaRPr lang="en-IN" dirty="0"/>
          </a:p>
        </p:txBody>
      </p:sp>
      <p:sp>
        <p:nvSpPr>
          <p:cNvPr id="4" name="Rectangle: Rounded Corners 6">
            <a:extLst>
              <a:ext uri="{FF2B5EF4-FFF2-40B4-BE49-F238E27FC236}">
                <a16:creationId xmlns="" xmlns:a16="http://schemas.microsoft.com/office/drawing/2014/main" id="{2416011B-5EE2-4D08-9217-9C40E9E407BC}"/>
              </a:ext>
            </a:extLst>
          </p:cNvPr>
          <p:cNvSpPr/>
          <p:nvPr/>
        </p:nvSpPr>
        <p:spPr>
          <a:xfrm>
            <a:off x="960070" y="1473254"/>
            <a:ext cx="6808892" cy="76118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b="1" dirty="0">
                <a:ln w="9525">
                  <a:solidFill>
                    <a:schemeClr val="bg1"/>
                  </a:solidFill>
                  <a:prstDash val="solid"/>
                </a:ln>
                <a:solidFill>
                  <a:schemeClr val="tx1"/>
                </a:solidFill>
                <a:effectLst>
                  <a:outerShdw blurRad="12700" dist="38100" dir="2700000" algn="tl" rotWithShape="0">
                    <a:schemeClr val="bg1">
                      <a:lumMod val="50000"/>
                    </a:schemeClr>
                  </a:outerShdw>
                </a:effectLst>
              </a:rPr>
              <a:t>2) CLEANING THE </a:t>
            </a:r>
            <a:r>
              <a:rPr lang="en-IN" b="1" dirty="0" smtClean="0">
                <a:ln w="9525">
                  <a:solidFill>
                    <a:schemeClr val="bg1"/>
                  </a:solidFill>
                  <a:prstDash val="solid"/>
                </a:ln>
                <a:solidFill>
                  <a:schemeClr val="tx1"/>
                </a:solidFill>
                <a:effectLst>
                  <a:outerShdw blurRad="12700" dist="38100" dir="2700000" algn="tl" rotWithShape="0">
                    <a:schemeClr val="bg1">
                      <a:lumMod val="50000"/>
                    </a:schemeClr>
                  </a:outerShdw>
                </a:effectLst>
              </a:rPr>
              <a:t>DATA</a:t>
            </a:r>
          </a:p>
          <a:p>
            <a:endParaRPr lang="en-IN" b="1"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a:p>
            <a:r>
              <a:rPr lang="en-IN" b="1" dirty="0">
                <a:ln w="9525">
                  <a:solidFill>
                    <a:schemeClr val="bg1"/>
                  </a:solidFill>
                  <a:prstDash val="solid"/>
                </a:ln>
                <a:solidFill>
                  <a:schemeClr val="tx1"/>
                </a:solidFill>
                <a:effectLst>
                  <a:outerShdw blurRad="12700" dist="38100" dir="2700000" algn="tl" rotWithShape="0">
                    <a:schemeClr val="bg1">
                      <a:lumMod val="50000"/>
                    </a:schemeClr>
                  </a:outerShdw>
                </a:effectLst>
              </a:rPr>
              <a:t>THE   MOVIE    WAS    GREAT    </a:t>
            </a:r>
            <a:r>
              <a:rPr lang="en-IN" b="1" dirty="0">
                <a:ln w="9525">
                  <a:solidFill>
                    <a:schemeClr val="bg1"/>
                  </a:solidFill>
                  <a:prstDash val="solid"/>
                </a:ln>
                <a:solidFill>
                  <a:srgbClr val="FF0000"/>
                </a:solidFill>
                <a:effectLst>
                  <a:outerShdw blurRad="12700" dist="38100" dir="2700000" algn="tl" rotWithShape="0">
                    <a:schemeClr val="bg1">
                      <a:lumMod val="50000"/>
                    </a:schemeClr>
                  </a:outerShdw>
                </a:effectLst>
              </a:rPr>
              <a:t>…..!</a:t>
            </a:r>
          </a:p>
        </p:txBody>
      </p:sp>
      <p:sp>
        <p:nvSpPr>
          <p:cNvPr id="5" name="Rectangle: Rounded Corners 7">
            <a:extLst>
              <a:ext uri="{FF2B5EF4-FFF2-40B4-BE49-F238E27FC236}">
                <a16:creationId xmlns="" xmlns:a16="http://schemas.microsoft.com/office/drawing/2014/main" id="{2CAB3520-A616-419E-8A2A-B8B6EE0334A4}"/>
              </a:ext>
            </a:extLst>
          </p:cNvPr>
          <p:cNvSpPr/>
          <p:nvPr/>
        </p:nvSpPr>
        <p:spPr>
          <a:xfrm>
            <a:off x="960070" y="2610084"/>
            <a:ext cx="6808892" cy="77938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b="1" dirty="0">
                <a:ln w="9525">
                  <a:solidFill>
                    <a:schemeClr val="bg1"/>
                  </a:solidFill>
                  <a:prstDash val="solid"/>
                </a:ln>
                <a:solidFill>
                  <a:schemeClr val="tx1"/>
                </a:solidFill>
                <a:effectLst>
                  <a:outerShdw blurRad="12700" dist="38100" dir="2700000" algn="tl" rotWithShape="0">
                    <a:schemeClr val="bg1">
                      <a:lumMod val="50000"/>
                    </a:schemeClr>
                  </a:outerShdw>
                </a:effectLst>
              </a:rPr>
              <a:t>3) REMOVING STOP </a:t>
            </a:r>
            <a:r>
              <a:rPr lang="en-IN" b="1" dirty="0" smtClean="0">
                <a:ln w="9525">
                  <a:solidFill>
                    <a:schemeClr val="bg1"/>
                  </a:solidFill>
                  <a:prstDash val="solid"/>
                </a:ln>
                <a:solidFill>
                  <a:schemeClr val="tx1"/>
                </a:solidFill>
                <a:effectLst>
                  <a:outerShdw blurRad="12700" dist="38100" dir="2700000" algn="tl" rotWithShape="0">
                    <a:schemeClr val="bg1">
                      <a:lumMod val="50000"/>
                    </a:schemeClr>
                  </a:outerShdw>
                </a:effectLst>
              </a:rPr>
              <a:t>WORDS</a:t>
            </a:r>
          </a:p>
          <a:p>
            <a:endParaRPr lang="en-IN" b="1"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a:p>
            <a:r>
              <a:rPr lang="en-IN" b="1" dirty="0">
                <a:ln w="9525">
                  <a:solidFill>
                    <a:schemeClr val="bg1"/>
                  </a:solidFill>
                  <a:prstDash val="solid"/>
                </a:ln>
                <a:solidFill>
                  <a:srgbClr val="FF0000"/>
                </a:solidFill>
                <a:effectLst>
                  <a:outerShdw blurRad="12700" dist="38100" dir="2700000" algn="tl" rotWithShape="0">
                    <a:schemeClr val="bg1">
                      <a:lumMod val="50000"/>
                    </a:schemeClr>
                  </a:outerShdw>
                </a:effectLst>
              </a:rPr>
              <a:t>THE</a:t>
            </a:r>
            <a:r>
              <a:rPr lang="en-IN" b="1" dirty="0">
                <a:ln w="9525">
                  <a:solidFill>
                    <a:schemeClr val="bg1"/>
                  </a:solidFill>
                  <a:prstDash val="solid"/>
                </a:ln>
                <a:solidFill>
                  <a:schemeClr val="tx1"/>
                </a:solidFill>
                <a:effectLst>
                  <a:outerShdw blurRad="12700" dist="38100" dir="2700000" algn="tl" rotWithShape="0">
                    <a:schemeClr val="bg1">
                      <a:lumMod val="50000"/>
                    </a:schemeClr>
                  </a:outerShdw>
                </a:effectLst>
              </a:rPr>
              <a:t>   MOVIE    </a:t>
            </a:r>
            <a:r>
              <a:rPr lang="en-IN" b="1" dirty="0">
                <a:ln w="9525">
                  <a:solidFill>
                    <a:schemeClr val="bg1"/>
                  </a:solidFill>
                  <a:prstDash val="solid"/>
                </a:ln>
                <a:solidFill>
                  <a:srgbClr val="FF0000"/>
                </a:solidFill>
                <a:effectLst>
                  <a:outerShdw blurRad="12700" dist="38100" dir="2700000" algn="tl" rotWithShape="0">
                    <a:schemeClr val="bg1">
                      <a:lumMod val="50000"/>
                    </a:schemeClr>
                  </a:outerShdw>
                </a:effectLst>
              </a:rPr>
              <a:t>WAS</a:t>
            </a:r>
            <a:r>
              <a:rPr lang="en-IN" b="1" dirty="0">
                <a:ln w="9525">
                  <a:solidFill>
                    <a:schemeClr val="bg1"/>
                  </a:solidFill>
                  <a:prstDash val="solid"/>
                </a:ln>
                <a:solidFill>
                  <a:schemeClr val="tx1"/>
                </a:solidFill>
                <a:effectLst>
                  <a:outerShdw blurRad="12700" dist="38100" dir="2700000" algn="tl" rotWithShape="0">
                    <a:schemeClr val="bg1">
                      <a:lumMod val="50000"/>
                    </a:schemeClr>
                  </a:outerShdw>
                </a:effectLst>
              </a:rPr>
              <a:t>  GREAT   </a:t>
            </a:r>
          </a:p>
        </p:txBody>
      </p:sp>
      <p:sp>
        <p:nvSpPr>
          <p:cNvPr id="6" name="Rectangle: Rounded Corners 1">
            <a:extLst>
              <a:ext uri="{FF2B5EF4-FFF2-40B4-BE49-F238E27FC236}">
                <a16:creationId xmlns="" xmlns:a16="http://schemas.microsoft.com/office/drawing/2014/main" id="{E86C5636-0BA4-4E41-B2FD-CAA2FAEE4AAE}"/>
              </a:ext>
            </a:extLst>
          </p:cNvPr>
          <p:cNvSpPr/>
          <p:nvPr/>
        </p:nvSpPr>
        <p:spPr>
          <a:xfrm>
            <a:off x="960070" y="3691646"/>
            <a:ext cx="6808892" cy="107973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IN" b="1" dirty="0" smtClean="0">
              <a:ln w="9525">
                <a:solidFill>
                  <a:schemeClr val="bg1"/>
                </a:solidFill>
                <a:prstDash val="solid"/>
              </a:ln>
              <a:solidFill>
                <a:schemeClr val="tx1"/>
              </a:solidFill>
              <a:effectLst>
                <a:outerShdw blurRad="12700" dist="38100" dir="2700000" algn="tl" rotWithShape="0">
                  <a:schemeClr val="bg1">
                    <a:lumMod val="50000"/>
                  </a:schemeClr>
                </a:outerShdw>
              </a:effectLst>
            </a:endParaRPr>
          </a:p>
          <a:p>
            <a:r>
              <a:rPr lang="en-IN" b="1" dirty="0" smtClean="0">
                <a:ln w="9525">
                  <a:solidFill>
                    <a:schemeClr val="bg1"/>
                  </a:solidFill>
                  <a:prstDash val="solid"/>
                </a:ln>
                <a:solidFill>
                  <a:schemeClr val="tx1"/>
                </a:solidFill>
                <a:effectLst>
                  <a:outerShdw blurRad="12700" dist="38100" dir="2700000" algn="tl" rotWithShape="0">
                    <a:schemeClr val="bg1">
                      <a:lumMod val="50000"/>
                    </a:schemeClr>
                  </a:outerShdw>
                </a:effectLst>
              </a:rPr>
              <a:t> 4)</a:t>
            </a:r>
            <a:r>
              <a:rPr lang="en-IN" sz="1400" b="1" dirty="0" smtClean="0">
                <a:ln w="9525">
                  <a:solidFill>
                    <a:schemeClr val="bg1"/>
                  </a:solidFill>
                  <a:prstDash val="solid"/>
                </a:ln>
                <a:solidFill>
                  <a:schemeClr val="tx1"/>
                </a:solidFill>
                <a:effectLst>
                  <a:outerShdw blurRad="12700" dist="38100" dir="2700000" algn="tl" rotWithShape="0">
                    <a:schemeClr val="bg1">
                      <a:lumMod val="50000"/>
                    </a:schemeClr>
                  </a:outerShdw>
                </a:effectLst>
              </a:rPr>
              <a:t>APPLY </a:t>
            </a:r>
            <a:r>
              <a:rPr lang="en-IN" sz="1400" b="1" dirty="0">
                <a:ln w="9525">
                  <a:solidFill>
                    <a:schemeClr val="bg1"/>
                  </a:solidFill>
                  <a:prstDash val="solid"/>
                </a:ln>
                <a:solidFill>
                  <a:schemeClr val="tx1"/>
                </a:solidFill>
                <a:effectLst>
                  <a:outerShdw blurRad="12700" dist="38100" dir="2700000" algn="tl" rotWithShape="0">
                    <a:schemeClr val="bg1">
                      <a:lumMod val="50000"/>
                    </a:schemeClr>
                  </a:outerShdw>
                </a:effectLst>
              </a:rPr>
              <a:t>ANY ALGORITHM FOR </a:t>
            </a:r>
            <a:r>
              <a:rPr lang="en-IN" sz="1400" b="1" dirty="0" smtClean="0">
                <a:ln w="9525">
                  <a:solidFill>
                    <a:schemeClr val="bg1"/>
                  </a:solidFill>
                  <a:prstDash val="solid"/>
                </a:ln>
                <a:solidFill>
                  <a:schemeClr val="tx1"/>
                </a:solidFill>
                <a:effectLst>
                  <a:outerShdw blurRad="12700" dist="38100" dir="2700000" algn="tl" rotWithShape="0">
                    <a:schemeClr val="bg1">
                      <a:lumMod val="50000"/>
                    </a:schemeClr>
                  </a:outerShdw>
                </a:effectLst>
              </a:rPr>
              <a:t>CLASSIFICATION  (PREFERABLY  </a:t>
            </a:r>
            <a:r>
              <a:rPr lang="en-IN" sz="1400" b="1" dirty="0">
                <a:ln w="9525">
                  <a:solidFill>
                    <a:schemeClr val="bg1"/>
                  </a:solidFill>
                  <a:prstDash val="solid"/>
                </a:ln>
                <a:solidFill>
                  <a:schemeClr val="tx1"/>
                </a:solidFill>
                <a:effectLst>
                  <a:outerShdw blurRad="12700" dist="38100" dir="2700000" algn="tl" rotWithShape="0">
                    <a:schemeClr val="bg1">
                      <a:lumMod val="50000"/>
                    </a:schemeClr>
                  </a:outerShdw>
                </a:effectLst>
              </a:rPr>
              <a:t>SUPERVISED  ML ALGO )</a:t>
            </a:r>
          </a:p>
          <a:p>
            <a:endParaRPr lang="en-IN" b="1"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a:p>
            <a:r>
              <a:rPr lang="en-IN" sz="1600" b="1" dirty="0">
                <a:ln w="9525">
                  <a:solidFill>
                    <a:schemeClr val="bg1"/>
                  </a:solidFill>
                  <a:prstDash val="solid"/>
                </a:ln>
                <a:solidFill>
                  <a:schemeClr val="tx1"/>
                </a:solidFill>
                <a:effectLst>
                  <a:outerShdw blurRad="12700" dist="38100" dir="2700000" algn="tl" rotWithShape="0">
                    <a:schemeClr val="bg1">
                      <a:lumMod val="50000"/>
                    </a:schemeClr>
                  </a:outerShdw>
                </a:effectLst>
              </a:rPr>
              <a:t>MOVIE  -&gt;  + / -</a:t>
            </a:r>
          </a:p>
          <a:p>
            <a:r>
              <a:rPr lang="en-IN" sz="1600" b="1" dirty="0">
                <a:ln w="9525">
                  <a:solidFill>
                    <a:schemeClr val="bg1"/>
                  </a:solidFill>
                  <a:prstDash val="solid"/>
                </a:ln>
                <a:solidFill>
                  <a:schemeClr val="tx1"/>
                </a:solidFill>
                <a:effectLst>
                  <a:outerShdw blurRad="12700" dist="38100" dir="2700000" algn="tl" rotWithShape="0">
                    <a:schemeClr val="bg1">
                      <a:lumMod val="50000"/>
                    </a:schemeClr>
                  </a:outerShdw>
                </a:effectLst>
              </a:rPr>
              <a:t>GREAT   -&gt;  + / -</a:t>
            </a:r>
          </a:p>
          <a:p>
            <a:endParaRPr lang="en-IN" b="1"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Tree>
    <p:extLst>
      <p:ext uri="{BB962C8B-B14F-4D97-AF65-F5344CB8AC3E}">
        <p14:creationId xmlns:p14="http://schemas.microsoft.com/office/powerpoint/2010/main" val="281323169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29459" y="1895168"/>
            <a:ext cx="8192728" cy="1445337"/>
          </a:xfrm>
        </p:spPr>
        <p:txBody>
          <a:bodyPr>
            <a:normAutofit/>
          </a:bodyPr>
          <a:lstStyle/>
          <a:p>
            <a:r>
              <a:rPr lang="en-US" sz="2800" dirty="0" smtClean="0"/>
              <a:t>IMPLEMENTATION OF CODE</a:t>
            </a:r>
            <a:r>
              <a:rPr lang="en-US" dirty="0" smtClean="0"/>
              <a:t/>
            </a:r>
            <a:br>
              <a:rPr lang="en-US" dirty="0" smtClean="0"/>
            </a:br>
            <a:endParaRPr lang="en-US" sz="2400" dirty="0"/>
          </a:p>
        </p:txBody>
      </p:sp>
    </p:spTree>
    <p:extLst>
      <p:ext uri="{BB962C8B-B14F-4D97-AF65-F5344CB8AC3E}">
        <p14:creationId xmlns:p14="http://schemas.microsoft.com/office/powerpoint/2010/main" val="13872638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050635" y="419131"/>
            <a:ext cx="8093365" cy="763525"/>
          </a:xfrm>
        </p:spPr>
        <p:txBody>
          <a:bodyPr>
            <a:normAutofit/>
          </a:bodyPr>
          <a:lstStyle/>
          <a:p>
            <a:r>
              <a:rPr lang="en-US" sz="2700" dirty="0" smtClean="0"/>
              <a:t>IMPORTING LIBRARIES AND DATA SET</a:t>
            </a:r>
            <a:endParaRPr lang="en-US" sz="2700" dirty="0"/>
          </a:p>
        </p:txBody>
      </p:sp>
      <p:pic>
        <p:nvPicPr>
          <p:cNvPr id="1026" name="Picture 2"/>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819916" y="1939946"/>
            <a:ext cx="7312056" cy="19678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0500201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050635" y="419131"/>
            <a:ext cx="8093365" cy="763525"/>
          </a:xfrm>
        </p:spPr>
        <p:txBody>
          <a:bodyPr>
            <a:normAutofit/>
          </a:bodyPr>
          <a:lstStyle/>
          <a:p>
            <a:r>
              <a:rPr lang="en-US" sz="2700" dirty="0" smtClean="0"/>
              <a:t>IMPORTING LIBRARIES AND DATA SET</a:t>
            </a:r>
            <a:endParaRPr lang="en-US" sz="2700" dirty="0"/>
          </a:p>
        </p:txBody>
      </p:sp>
      <p:pic>
        <p:nvPicPr>
          <p:cNvPr id="2050" name="Picture 2" descr="C:\Users\computer world\Pictures\Screenshots\Screenshot (288).png"/>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1286059" y="1333255"/>
            <a:ext cx="6619076" cy="34039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777958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3607" y="306928"/>
            <a:ext cx="8259098" cy="763526"/>
          </a:xfrm>
        </p:spPr>
        <p:txBody>
          <a:bodyPr>
            <a:normAutofit/>
          </a:bodyPr>
          <a:lstStyle/>
          <a:p>
            <a:r>
              <a:rPr lang="en-IN" sz="3200" dirty="0" smtClean="0"/>
              <a:t>DATA STATISTICS</a:t>
            </a:r>
            <a:endParaRPr lang="en-IN" sz="3200" dirty="0"/>
          </a:p>
        </p:txBody>
      </p:sp>
      <p:pic>
        <p:nvPicPr>
          <p:cNvPr id="3074" name="Picture 2" descr="C:\Users\computer world\Pictures\Screenshots\Screenshot (290).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899427" y="1466245"/>
            <a:ext cx="4920227" cy="35777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23368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DATA  ANALYSIS</a:t>
            </a:r>
            <a:endParaRPr lang="en-IN" dirty="0"/>
          </a:p>
        </p:txBody>
      </p:sp>
      <p:pic>
        <p:nvPicPr>
          <p:cNvPr id="4099" name="Picture 3" descr="C:\Users\computer world\Pictures\Screenshots\Screenshot (294).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601497" y="1451238"/>
            <a:ext cx="4498902" cy="362220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C:\Users\computer world\Pictures\Screenshots\Screenshot (29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993" y="1451239"/>
            <a:ext cx="4524805" cy="36222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376830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0223" y="389519"/>
            <a:ext cx="8259098" cy="763526"/>
          </a:xfrm>
        </p:spPr>
        <p:txBody>
          <a:bodyPr/>
          <a:lstStyle/>
          <a:p>
            <a:r>
              <a:rPr lang="en-IN" dirty="0" smtClean="0"/>
              <a:t>DATA  VISUALISATION</a:t>
            </a:r>
            <a:endParaRPr lang="en-IN" dirty="0"/>
          </a:p>
        </p:txBody>
      </p:sp>
      <p:pic>
        <p:nvPicPr>
          <p:cNvPr id="5122" name="Picture 2" descr="C:\Users\computer world\Pictures\Screenshots\Screenshot (296).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63550" y="1320834"/>
            <a:ext cx="8245475" cy="34495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930008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DATA VISUALISATION</a:t>
            </a:r>
            <a:endParaRPr lang="en-IN" dirty="0"/>
          </a:p>
        </p:txBody>
      </p:sp>
      <p:pic>
        <p:nvPicPr>
          <p:cNvPr id="6146" name="Picture 2" descr="C:\Users\computer world\Pictures\Screenshots\Screenshot (298).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584027" y="1336460"/>
            <a:ext cx="6226719" cy="35128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42980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42239" y="802589"/>
            <a:ext cx="6449209" cy="3908762"/>
          </a:xfrm>
          <a:prstGeom prst="rect">
            <a:avLst/>
          </a:prstGeom>
        </p:spPr>
        <p:txBody>
          <a:bodyPr wrap="square">
            <a:spAutoFit/>
          </a:bodyPr>
          <a:lstStyle/>
          <a:p>
            <a:pPr marL="285750" indent="-285750">
              <a:buFont typeface="Wingdings" panose="05000000000000000000" pitchFamily="2" charset="2"/>
              <a:buChar char="q"/>
            </a:pPr>
            <a:r>
              <a:rPr lang="en-US" sz="3200" u="sng" dirty="0">
                <a:latin typeface="Tempus Sans ITC" pitchFamily="82" charset="0"/>
              </a:rPr>
              <a:t>Abstract</a:t>
            </a:r>
          </a:p>
          <a:p>
            <a:endParaRPr lang="en-US" u="sng" dirty="0">
              <a:solidFill>
                <a:schemeClr val="tx1">
                  <a:lumMod val="85000"/>
                </a:schemeClr>
              </a:solidFill>
              <a:latin typeface="Tempus Sans ITC" pitchFamily="82" charset="0"/>
            </a:endParaRPr>
          </a:p>
          <a:p>
            <a:pPr marL="285750" indent="-285750">
              <a:buFont typeface="Wingdings" panose="05000000000000000000" pitchFamily="2" charset="2"/>
              <a:buChar char="Ø"/>
            </a:pPr>
            <a:r>
              <a:rPr lang="en-US" dirty="0">
                <a:latin typeface="Tempus Sans ITC" pitchFamily="82" charset="0"/>
                <a:cs typeface="Arial" panose="020B0604020202020204" pitchFamily="34" charset="0"/>
              </a:rPr>
              <a:t>Sentiment classification concerns the use of automatic methods for predicting the orientation of subjective content on text documents, with applications on a number of areas including recommender and advertising systems, customer intelligence and information retrieval.</a:t>
            </a:r>
          </a:p>
          <a:p>
            <a:pPr marL="285750" indent="-285750">
              <a:buFont typeface="Wingdings" panose="05000000000000000000" pitchFamily="2" charset="2"/>
              <a:buChar char="Ø"/>
            </a:pPr>
            <a:endParaRPr lang="en-US" dirty="0">
              <a:latin typeface="Tempus Sans ITC" pitchFamily="82" charset="0"/>
              <a:cs typeface="Arial" panose="020B0604020202020204" pitchFamily="34" charset="0"/>
            </a:endParaRPr>
          </a:p>
          <a:p>
            <a:pPr marL="285750" indent="-285750">
              <a:buFont typeface="Wingdings" panose="05000000000000000000" pitchFamily="2" charset="2"/>
              <a:buChar char="Ø"/>
            </a:pPr>
            <a:r>
              <a:rPr lang="en-US" dirty="0">
                <a:latin typeface="Tempus Sans ITC" pitchFamily="82" charset="0"/>
                <a:cs typeface="Arial" panose="020B0604020202020204" pitchFamily="34" charset="0"/>
              </a:rPr>
              <a:t>This research presents the result of applying different approaches to the problem of automatic sentiment classification of product reviews. The first approach is using NLP(Natural </a:t>
            </a:r>
            <a:r>
              <a:rPr lang="en-US" dirty="0" err="1">
                <a:latin typeface="Tempus Sans ITC" pitchFamily="82" charset="0"/>
                <a:cs typeface="Arial" panose="020B0604020202020204" pitchFamily="34" charset="0"/>
              </a:rPr>
              <a:t>Languauge</a:t>
            </a:r>
            <a:r>
              <a:rPr lang="en-US" dirty="0">
                <a:latin typeface="Tempus Sans ITC" pitchFamily="82" charset="0"/>
                <a:cs typeface="Arial" panose="020B0604020202020204" pitchFamily="34" charset="0"/>
              </a:rPr>
              <a:t> Processing).</a:t>
            </a:r>
          </a:p>
          <a:p>
            <a:pPr marL="285750" indent="-285750">
              <a:buFont typeface="Wingdings" panose="05000000000000000000" pitchFamily="2" charset="2"/>
              <a:buChar char="Ø"/>
            </a:pPr>
            <a:endParaRPr lang="en-US" dirty="0">
              <a:solidFill>
                <a:schemeClr val="tx1">
                  <a:lumMod val="95000"/>
                </a:schemeClr>
              </a:solidFill>
              <a:latin typeface="Tempus Sans ITC" pitchFamily="82" charset="0"/>
              <a:cs typeface="Arial" panose="020B0604020202020204" pitchFamily="34" charset="0"/>
            </a:endParaRPr>
          </a:p>
        </p:txBody>
      </p:sp>
    </p:spTree>
    <p:extLst>
      <p:ext uri="{BB962C8B-B14F-4D97-AF65-F5344CB8AC3E}">
        <p14:creationId xmlns:p14="http://schemas.microsoft.com/office/powerpoint/2010/main" val="244056504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DATA VISUALISATION</a:t>
            </a:r>
            <a:endParaRPr lang="en-IN" dirty="0"/>
          </a:p>
        </p:txBody>
      </p:sp>
      <p:pic>
        <p:nvPicPr>
          <p:cNvPr id="7170" name="Picture 2" descr="C:\Users\computer world\Pictures\Screenshots\Screenshot (300).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63550" y="1413148"/>
            <a:ext cx="8245475" cy="32649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227372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DATA VISUALISATION</a:t>
            </a:r>
            <a:endParaRPr lang="en-IN" dirty="0"/>
          </a:p>
        </p:txBody>
      </p:sp>
      <p:pic>
        <p:nvPicPr>
          <p:cNvPr id="8194" name="Picture 2" descr="C:\Users\computer world\Pictures\Screenshots\Screenshot (302).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63550" y="1461234"/>
            <a:ext cx="8245475" cy="31687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441263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0512" y="312827"/>
            <a:ext cx="8259098" cy="763526"/>
          </a:xfrm>
        </p:spPr>
        <p:txBody>
          <a:bodyPr/>
          <a:lstStyle/>
          <a:p>
            <a:r>
              <a:rPr lang="en-IN" dirty="0" smtClean="0"/>
              <a:t>DATA  PRE-PROCESSING</a:t>
            </a:r>
            <a:endParaRPr lang="en-IN" dirty="0"/>
          </a:p>
        </p:txBody>
      </p:sp>
      <p:pic>
        <p:nvPicPr>
          <p:cNvPr id="9218" name="Picture 2" descr="C:\Users\computer world\Pictures\Screenshots\Screenshot (304).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21014" y="1330560"/>
            <a:ext cx="4563073" cy="3725186"/>
          </a:xfrm>
          <a:prstGeom prst="rect">
            <a:avLst/>
          </a:prstGeom>
          <a:noFill/>
          <a:extLst>
            <a:ext uri="{909E8E84-426E-40DD-AFC4-6F175D3DCCD1}">
              <a14:hiddenFill xmlns:a14="http://schemas.microsoft.com/office/drawing/2010/main">
                <a:solidFill>
                  <a:srgbClr val="FFFFFF"/>
                </a:solidFill>
              </a14:hiddenFill>
            </a:ext>
          </a:extLst>
        </p:spPr>
      </p:pic>
      <p:sp>
        <p:nvSpPr>
          <p:cNvPr id="4" name="Rounded Rectangle 3"/>
          <p:cNvSpPr/>
          <p:nvPr/>
        </p:nvSpPr>
        <p:spPr>
          <a:xfrm>
            <a:off x="5468702" y="1640021"/>
            <a:ext cx="2690105" cy="1834699"/>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dirty="0" smtClean="0"/>
              <a:t>SCORE IS ASSIGNED TO EACH REVIEW RATING</a:t>
            </a:r>
            <a:endParaRPr lang="en-IN" dirty="0"/>
          </a:p>
        </p:txBody>
      </p:sp>
    </p:spTree>
    <p:extLst>
      <p:ext uri="{BB962C8B-B14F-4D97-AF65-F5344CB8AC3E}">
        <p14:creationId xmlns:p14="http://schemas.microsoft.com/office/powerpoint/2010/main" val="94761529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DATA  PRE-PROCESSING</a:t>
            </a:r>
            <a:endParaRPr lang="en-IN" dirty="0"/>
          </a:p>
        </p:txBody>
      </p:sp>
      <p:pic>
        <p:nvPicPr>
          <p:cNvPr id="10242" name="Picture 2" descr="C:\Users\computer world\Pictures\Screenshots\Screenshot (306).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6417" y="1306963"/>
            <a:ext cx="6072509" cy="3695689"/>
          </a:xfrm>
          <a:prstGeom prst="rect">
            <a:avLst/>
          </a:prstGeom>
          <a:noFill/>
          <a:extLst>
            <a:ext uri="{909E8E84-426E-40DD-AFC4-6F175D3DCCD1}">
              <a14:hiddenFill xmlns:a14="http://schemas.microsoft.com/office/drawing/2010/main">
                <a:solidFill>
                  <a:srgbClr val="FFFFFF"/>
                </a:solidFill>
              </a14:hiddenFill>
            </a:ext>
          </a:extLst>
        </p:spPr>
      </p:pic>
      <p:sp>
        <p:nvSpPr>
          <p:cNvPr id="4" name="Rounded Rectangle 3"/>
          <p:cNvSpPr/>
          <p:nvPr/>
        </p:nvSpPr>
        <p:spPr>
          <a:xfrm>
            <a:off x="6530586" y="2324346"/>
            <a:ext cx="2495427" cy="2306648"/>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dirty="0" smtClean="0"/>
              <a:t>TOKENISATION</a:t>
            </a:r>
            <a:endParaRPr lang="en-IN" dirty="0"/>
          </a:p>
        </p:txBody>
      </p:sp>
    </p:spTree>
    <p:extLst>
      <p:ext uri="{BB962C8B-B14F-4D97-AF65-F5344CB8AC3E}">
        <p14:creationId xmlns:p14="http://schemas.microsoft.com/office/powerpoint/2010/main" val="385386995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99185" y="224337"/>
            <a:ext cx="4931860" cy="763526"/>
          </a:xfrm>
        </p:spPr>
        <p:txBody>
          <a:bodyPr/>
          <a:lstStyle/>
          <a:p>
            <a:r>
              <a:rPr lang="en-IN" dirty="0" smtClean="0"/>
              <a:t>DATA PRE-PROCESSING</a:t>
            </a:r>
            <a:endParaRPr lang="en-IN" dirty="0"/>
          </a:p>
        </p:txBody>
      </p:sp>
      <p:pic>
        <p:nvPicPr>
          <p:cNvPr id="1026" name="Picture 2" descr="C:\Users\computer world\Pictures\Screenshots\Screenshot (315).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57073" y="1478800"/>
            <a:ext cx="8245475" cy="2118948"/>
          </a:xfrm>
          <a:prstGeom prst="rect">
            <a:avLst/>
          </a:prstGeom>
          <a:noFill/>
          <a:extLst>
            <a:ext uri="{909E8E84-426E-40DD-AFC4-6F175D3DCCD1}">
              <a14:hiddenFill xmlns:a14="http://schemas.microsoft.com/office/drawing/2010/main">
                <a:solidFill>
                  <a:srgbClr val="FFFFFF"/>
                </a:solidFill>
              </a14:hiddenFill>
            </a:ext>
          </a:extLst>
        </p:spPr>
      </p:pic>
      <p:sp>
        <p:nvSpPr>
          <p:cNvPr id="4" name="Rounded Rectangle 3"/>
          <p:cNvSpPr/>
          <p:nvPr/>
        </p:nvSpPr>
        <p:spPr>
          <a:xfrm>
            <a:off x="5002653" y="3970266"/>
            <a:ext cx="3510116" cy="802312"/>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dirty="0" smtClean="0"/>
              <a:t>VECTORISATION</a:t>
            </a:r>
            <a:endParaRPr lang="en-IN" dirty="0"/>
          </a:p>
        </p:txBody>
      </p:sp>
    </p:spTree>
    <p:extLst>
      <p:ext uri="{BB962C8B-B14F-4D97-AF65-F5344CB8AC3E}">
        <p14:creationId xmlns:p14="http://schemas.microsoft.com/office/powerpoint/2010/main" val="31960669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3606" y="242035"/>
            <a:ext cx="8259098" cy="763526"/>
          </a:xfrm>
        </p:spPr>
        <p:txBody>
          <a:bodyPr>
            <a:normAutofit/>
          </a:bodyPr>
          <a:lstStyle/>
          <a:p>
            <a:r>
              <a:rPr lang="en-IN" sz="2000" dirty="0" smtClean="0"/>
              <a:t>IMPLEMENTATION  OF  VARIOUS  METHODLOGIES</a:t>
            </a:r>
            <a:endParaRPr lang="en-IN" sz="2000" dirty="0"/>
          </a:p>
        </p:txBody>
      </p:sp>
      <p:pic>
        <p:nvPicPr>
          <p:cNvPr id="2050" name="Picture 2" descr="C:\Users\computer world\Pictures\Screenshots\Screenshot (317).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060954" y="1454448"/>
            <a:ext cx="5198268" cy="3465512"/>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6884547" y="2135567"/>
            <a:ext cx="1999881" cy="113267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dirty="0" smtClean="0"/>
              <a:t>LOGISTIC REGRESSION</a:t>
            </a:r>
            <a:endParaRPr lang="en-IN" dirty="0"/>
          </a:p>
        </p:txBody>
      </p:sp>
    </p:spTree>
    <p:extLst>
      <p:ext uri="{BB962C8B-B14F-4D97-AF65-F5344CB8AC3E}">
        <p14:creationId xmlns:p14="http://schemas.microsoft.com/office/powerpoint/2010/main" val="204895615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0512" y="224337"/>
            <a:ext cx="8259098" cy="763526"/>
          </a:xfrm>
        </p:spPr>
        <p:txBody>
          <a:bodyPr>
            <a:normAutofit/>
          </a:bodyPr>
          <a:lstStyle/>
          <a:p>
            <a:r>
              <a:rPr lang="en-IN" sz="2000" dirty="0"/>
              <a:t>IMPLEMENTATION  OF  VARIOUS  METHODLOGIES</a:t>
            </a:r>
          </a:p>
        </p:txBody>
      </p:sp>
      <p:pic>
        <p:nvPicPr>
          <p:cNvPr id="3074" name="Picture 2" descr="C:\Users\computer world\Pictures\Screenshots\Screenshot (319).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16547" y="1413151"/>
            <a:ext cx="5897729" cy="3465512"/>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7315200" y="2342044"/>
            <a:ext cx="1687215" cy="104418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dirty="0" smtClean="0"/>
              <a:t>NAÏVE BAYES</a:t>
            </a:r>
            <a:endParaRPr lang="en-IN" dirty="0"/>
          </a:p>
        </p:txBody>
      </p:sp>
    </p:spTree>
    <p:extLst>
      <p:ext uri="{BB962C8B-B14F-4D97-AF65-F5344CB8AC3E}">
        <p14:creationId xmlns:p14="http://schemas.microsoft.com/office/powerpoint/2010/main" val="116926385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8211" y="224337"/>
            <a:ext cx="8259098" cy="763526"/>
          </a:xfrm>
        </p:spPr>
        <p:txBody>
          <a:bodyPr>
            <a:normAutofit/>
          </a:bodyPr>
          <a:lstStyle/>
          <a:p>
            <a:r>
              <a:rPr lang="en-IN" sz="2000" dirty="0"/>
              <a:t>IMPLEMENTATION  OF  VARIOUS  METHODLOGIES</a:t>
            </a:r>
          </a:p>
        </p:txBody>
      </p:sp>
      <p:pic>
        <p:nvPicPr>
          <p:cNvPr id="4098" name="Picture 2" descr="C:\Users\computer world\Pictures\Screenshots\Screenshot (321).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23451" y="1436749"/>
            <a:ext cx="5021456" cy="3465512"/>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6064537" y="2406937"/>
            <a:ext cx="2495427" cy="87310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dirty="0" smtClean="0"/>
              <a:t>RANDOM FOREST CLASSIFIER</a:t>
            </a:r>
            <a:endParaRPr lang="en-IN" dirty="0"/>
          </a:p>
        </p:txBody>
      </p:sp>
    </p:spTree>
    <p:extLst>
      <p:ext uri="{BB962C8B-B14F-4D97-AF65-F5344CB8AC3E}">
        <p14:creationId xmlns:p14="http://schemas.microsoft.com/office/powerpoint/2010/main" val="124834897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4455" y="238087"/>
            <a:ext cx="8259098" cy="763526"/>
          </a:xfrm>
        </p:spPr>
        <p:txBody>
          <a:bodyPr>
            <a:normAutofit/>
          </a:bodyPr>
          <a:lstStyle/>
          <a:p>
            <a:r>
              <a:rPr lang="en-IN" sz="3200" dirty="0" smtClean="0"/>
              <a:t>RESULTS AND DISCUSSIONS</a:t>
            </a:r>
            <a:endParaRPr lang="en-IN" sz="3200" dirty="0"/>
          </a:p>
        </p:txBody>
      </p:sp>
      <p:sp>
        <p:nvSpPr>
          <p:cNvPr id="3" name="Content Placeholder 2"/>
          <p:cNvSpPr>
            <a:spLocks noGrp="1"/>
          </p:cNvSpPr>
          <p:nvPr>
            <p:ph idx="1"/>
          </p:nvPr>
        </p:nvSpPr>
        <p:spPr>
          <a:xfrm>
            <a:off x="133705" y="1278230"/>
            <a:ext cx="2870752" cy="3802534"/>
          </a:xfrm>
        </p:spPr>
        <p:txBody>
          <a:bodyPr/>
          <a:lstStyle/>
          <a:p>
            <a:pPr marL="0" indent="0">
              <a:buNone/>
            </a:pPr>
            <a:r>
              <a:rPr lang="en-IN" dirty="0" smtClean="0"/>
              <a:t>LINEAR</a:t>
            </a:r>
            <a:endParaRPr lang="en-IN" dirty="0"/>
          </a:p>
        </p:txBody>
      </p:sp>
      <p:sp>
        <p:nvSpPr>
          <p:cNvPr id="6" name="Content Placeholder 2"/>
          <p:cNvSpPr txBox="1">
            <a:spLocks/>
          </p:cNvSpPr>
          <p:nvPr/>
        </p:nvSpPr>
        <p:spPr>
          <a:xfrm>
            <a:off x="3283687" y="1340966"/>
            <a:ext cx="2725227" cy="3802534"/>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bg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bg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bg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IN" dirty="0" smtClean="0"/>
              <a:t>LINEAR</a:t>
            </a:r>
            <a:endParaRPr lang="en-IN" dirty="0"/>
          </a:p>
        </p:txBody>
      </p:sp>
      <p:sp>
        <p:nvSpPr>
          <p:cNvPr id="8" name="Content Placeholder 2"/>
          <p:cNvSpPr txBox="1">
            <a:spLocks/>
          </p:cNvSpPr>
          <p:nvPr/>
        </p:nvSpPr>
        <p:spPr>
          <a:xfrm>
            <a:off x="6142980" y="1287110"/>
            <a:ext cx="2870752" cy="3802534"/>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bg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bg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bg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IN" dirty="0" smtClean="0"/>
              <a:t>LINEAR</a:t>
            </a:r>
            <a:endParaRPr lang="en-IN" dirty="0"/>
          </a:p>
        </p:txBody>
      </p:sp>
    </p:spTree>
    <p:extLst>
      <p:ext uri="{BB962C8B-B14F-4D97-AF65-F5344CB8AC3E}">
        <p14:creationId xmlns:p14="http://schemas.microsoft.com/office/powerpoint/2010/main" val="34278637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REFERENCES</a:t>
            </a:r>
            <a:endParaRPr lang="en-IN" dirty="0"/>
          </a:p>
        </p:txBody>
      </p:sp>
      <p:sp>
        <p:nvSpPr>
          <p:cNvPr id="3" name="Content Placeholder 2"/>
          <p:cNvSpPr>
            <a:spLocks noGrp="1"/>
          </p:cNvSpPr>
          <p:nvPr>
            <p:ph idx="1"/>
          </p:nvPr>
        </p:nvSpPr>
        <p:spPr>
          <a:xfrm>
            <a:off x="463714" y="1312606"/>
            <a:ext cx="8246070" cy="3747532"/>
          </a:xfrm>
        </p:spPr>
        <p:txBody>
          <a:bodyPr>
            <a:normAutofit fontScale="55000" lnSpcReduction="20000"/>
          </a:bodyPr>
          <a:lstStyle/>
          <a:p>
            <a:pPr marL="0" indent="0">
              <a:buNone/>
            </a:pPr>
            <a:r>
              <a:rPr lang="en-IN" dirty="0"/>
              <a:t>[</a:t>
            </a:r>
            <a:r>
              <a:rPr lang="en-IN" dirty="0">
                <a:latin typeface="Tempus Sans ITC" pitchFamily="82" charset="0"/>
              </a:rPr>
              <a:t>1] A Study on Sentiment Analysis of Product Reviews February 2018 DOI: 10.1109/ICSNS.2018.8573681 Conference: 2018 International Conference on Soft-computing and Network Security (ICSNS) Anil Singh </a:t>
            </a:r>
            <a:r>
              <a:rPr lang="en-IN" dirty="0" err="1">
                <a:latin typeface="Tempus Sans ITC" pitchFamily="82" charset="0"/>
              </a:rPr>
              <a:t>Parihar</a:t>
            </a:r>
            <a:r>
              <a:rPr lang="en-IN" dirty="0">
                <a:latin typeface="Tempus Sans ITC" pitchFamily="82" charset="0"/>
              </a:rPr>
              <a:t>, </a:t>
            </a:r>
            <a:r>
              <a:rPr lang="en-IN" dirty="0" err="1">
                <a:latin typeface="Tempus Sans ITC" pitchFamily="82" charset="0"/>
              </a:rPr>
              <a:t>Bhagyanidhi</a:t>
            </a:r>
            <a:r>
              <a:rPr lang="en-IN" dirty="0" smtClean="0">
                <a:latin typeface="Tempus Sans ITC" pitchFamily="82" charset="0"/>
              </a:rPr>
              <a:t>.</a:t>
            </a:r>
          </a:p>
          <a:p>
            <a:pPr marL="0" indent="0">
              <a:buNone/>
            </a:pPr>
            <a:endParaRPr lang="en-IN" dirty="0" smtClean="0">
              <a:latin typeface="Tempus Sans ITC" pitchFamily="82" charset="0"/>
            </a:endParaRPr>
          </a:p>
          <a:p>
            <a:pPr marL="0" indent="0">
              <a:buNone/>
            </a:pPr>
            <a:r>
              <a:rPr lang="en-IN" dirty="0" smtClean="0">
                <a:latin typeface="Tempus Sans ITC" pitchFamily="82" charset="0"/>
              </a:rPr>
              <a:t> </a:t>
            </a:r>
            <a:r>
              <a:rPr lang="en-IN" dirty="0">
                <a:latin typeface="Tempus Sans ITC" pitchFamily="82" charset="0"/>
              </a:rPr>
              <a:t>[2] D. N. Devi, C. K. Kumar, and S. Prasad, “A feature based approach for sentiment analysis by using support vector machine,” in Advanced Computing (IACC), 2016 IEEE 6th International Conference on. IEEE, 2016, pp. 3–8</a:t>
            </a:r>
            <a:r>
              <a:rPr lang="en-IN" dirty="0" smtClean="0">
                <a:latin typeface="Tempus Sans ITC" pitchFamily="82" charset="0"/>
              </a:rPr>
              <a:t>.</a:t>
            </a:r>
          </a:p>
          <a:p>
            <a:pPr marL="0" indent="0">
              <a:buNone/>
            </a:pPr>
            <a:r>
              <a:rPr lang="en-IN" dirty="0" smtClean="0">
                <a:latin typeface="Tempus Sans ITC" pitchFamily="82" charset="0"/>
              </a:rPr>
              <a:t> </a:t>
            </a:r>
          </a:p>
          <a:p>
            <a:pPr marL="0" indent="0">
              <a:buNone/>
            </a:pPr>
            <a:r>
              <a:rPr lang="en-IN" dirty="0" smtClean="0">
                <a:latin typeface="Tempus Sans ITC" pitchFamily="82" charset="0"/>
              </a:rPr>
              <a:t>[</a:t>
            </a:r>
            <a:r>
              <a:rPr lang="en-IN" dirty="0">
                <a:latin typeface="Tempus Sans ITC" pitchFamily="82" charset="0"/>
              </a:rPr>
              <a:t>3] </a:t>
            </a:r>
            <a:r>
              <a:rPr lang="en-IN" dirty="0" err="1">
                <a:latin typeface="Tempus Sans ITC" pitchFamily="82" charset="0"/>
              </a:rPr>
              <a:t>Dishi</a:t>
            </a:r>
            <a:r>
              <a:rPr lang="en-IN" dirty="0">
                <a:latin typeface="Tempus Sans ITC" pitchFamily="82" charset="0"/>
              </a:rPr>
              <a:t> Jain, </a:t>
            </a:r>
            <a:r>
              <a:rPr lang="en-IN" dirty="0" err="1">
                <a:latin typeface="Tempus Sans ITC" pitchFamily="82" charset="0"/>
              </a:rPr>
              <a:t>Bitra</a:t>
            </a:r>
            <a:r>
              <a:rPr lang="en-IN" dirty="0">
                <a:latin typeface="Tempus Sans ITC" pitchFamily="82" charset="0"/>
              </a:rPr>
              <a:t> </a:t>
            </a:r>
            <a:r>
              <a:rPr lang="en-IN" dirty="0" err="1">
                <a:latin typeface="Tempus Sans ITC" pitchFamily="82" charset="0"/>
              </a:rPr>
              <a:t>Harsha</a:t>
            </a:r>
            <a:r>
              <a:rPr lang="en-IN" dirty="0">
                <a:latin typeface="Tempus Sans ITC" pitchFamily="82" charset="0"/>
              </a:rPr>
              <a:t> </a:t>
            </a:r>
            <a:r>
              <a:rPr lang="en-IN" dirty="0" err="1">
                <a:latin typeface="Tempus Sans ITC" pitchFamily="82" charset="0"/>
              </a:rPr>
              <a:t>Vardhan</a:t>
            </a:r>
            <a:r>
              <a:rPr lang="en-IN" dirty="0">
                <a:latin typeface="Tempus Sans ITC" pitchFamily="82" charset="0"/>
              </a:rPr>
              <a:t>, </a:t>
            </a:r>
            <a:r>
              <a:rPr lang="en-IN" dirty="0" err="1">
                <a:latin typeface="Tempus Sans ITC" pitchFamily="82" charset="0"/>
              </a:rPr>
              <a:t>Saravanakumar</a:t>
            </a:r>
            <a:r>
              <a:rPr lang="en-IN" dirty="0">
                <a:latin typeface="Tempus Sans ITC" pitchFamily="82" charset="0"/>
              </a:rPr>
              <a:t> </a:t>
            </a:r>
            <a:r>
              <a:rPr lang="en-IN" dirty="0" err="1">
                <a:latin typeface="Tempus Sans ITC" pitchFamily="82" charset="0"/>
              </a:rPr>
              <a:t>Kandasamy</a:t>
            </a:r>
            <a:r>
              <a:rPr lang="en-IN" dirty="0">
                <a:latin typeface="Tempus Sans ITC" pitchFamily="82" charset="0"/>
              </a:rPr>
              <a:t>, “Sentiment Analysis Of Product Reviews – A Survey”, INTERNATIONAL JOURNAL OF SCIENTIFIC &amp; TECHNOLOGY RESEARCH VOLUME 8, ISSUE 12, DECEMBER 2019 ISSN 2277-8616</a:t>
            </a:r>
            <a:r>
              <a:rPr lang="en-IN" dirty="0" smtClean="0">
                <a:latin typeface="Tempus Sans ITC" pitchFamily="82" charset="0"/>
              </a:rPr>
              <a:t>.</a:t>
            </a:r>
          </a:p>
          <a:p>
            <a:pPr marL="0" indent="0">
              <a:buNone/>
            </a:pPr>
            <a:endParaRPr lang="en-IN" dirty="0" smtClean="0">
              <a:latin typeface="Tempus Sans ITC" pitchFamily="82" charset="0"/>
            </a:endParaRPr>
          </a:p>
          <a:p>
            <a:pPr marL="0" indent="0">
              <a:buNone/>
            </a:pPr>
            <a:r>
              <a:rPr lang="en-IN" dirty="0" smtClean="0">
                <a:latin typeface="Tempus Sans ITC" pitchFamily="82" charset="0"/>
              </a:rPr>
              <a:t> </a:t>
            </a:r>
            <a:r>
              <a:rPr lang="en-IN" dirty="0">
                <a:latin typeface="Tempus Sans ITC" pitchFamily="82" charset="0"/>
              </a:rPr>
              <a:t>[4] T. Wilson, J. </a:t>
            </a:r>
            <a:r>
              <a:rPr lang="en-IN" dirty="0" err="1">
                <a:latin typeface="Tempus Sans ITC" pitchFamily="82" charset="0"/>
              </a:rPr>
              <a:t>Wiebe</a:t>
            </a:r>
            <a:r>
              <a:rPr lang="en-IN" dirty="0">
                <a:latin typeface="Tempus Sans ITC" pitchFamily="82" charset="0"/>
              </a:rPr>
              <a:t>, and P. Hoffmann, “Recognizing contextual polarity in phrase-level sentiment analysis,” in Proceedings of the conference on human language technology and empirical methods in natural language processing. Association for Computational Linguistics, 2005, pp. 347–354. </a:t>
            </a:r>
          </a:p>
        </p:txBody>
      </p:sp>
    </p:spTree>
    <p:extLst>
      <p:ext uri="{BB962C8B-B14F-4D97-AF65-F5344CB8AC3E}">
        <p14:creationId xmlns:p14="http://schemas.microsoft.com/office/powerpoint/2010/main" val="39050085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416739" y="577516"/>
            <a:ext cx="6304935" cy="3554472"/>
          </a:xfrm>
        </p:spPr>
        <p:txBody>
          <a:bodyPr>
            <a:normAutofit fontScale="47500" lnSpcReduction="20000"/>
          </a:bodyPr>
          <a:lstStyle/>
          <a:p>
            <a:pPr marL="285750" indent="-285750">
              <a:buFont typeface="Wingdings" panose="05000000000000000000" pitchFamily="2" charset="2"/>
              <a:buChar char="Ø"/>
            </a:pPr>
            <a:r>
              <a:rPr lang="en-US" sz="3300" dirty="0">
                <a:solidFill>
                  <a:schemeClr val="tx1"/>
                </a:solidFill>
                <a:latin typeface="Tempus Sans ITC" pitchFamily="82" charset="0"/>
                <a:cs typeface="Arial" panose="020B0604020202020204" pitchFamily="34" charset="0"/>
              </a:rPr>
              <a:t>In this, we use  NLP approach to process the comment fields of the reviews and turn them into machine readable vectors. We also utilize many Python libraries, such as Natural Language Toolkit (NLTK), </a:t>
            </a:r>
            <a:r>
              <a:rPr lang="en-US" sz="3300" dirty="0" err="1">
                <a:solidFill>
                  <a:schemeClr val="tx1"/>
                </a:solidFill>
                <a:latin typeface="Tempus Sans ITC" pitchFamily="82" charset="0"/>
                <a:cs typeface="Arial" panose="020B0604020202020204" pitchFamily="34" charset="0"/>
              </a:rPr>
              <a:t>SpaCy</a:t>
            </a:r>
            <a:r>
              <a:rPr lang="en-US" sz="3300" dirty="0">
                <a:solidFill>
                  <a:schemeClr val="tx1"/>
                </a:solidFill>
                <a:latin typeface="Tempus Sans ITC" pitchFamily="82" charset="0"/>
                <a:cs typeface="Arial" panose="020B0604020202020204" pitchFamily="34" charset="0"/>
              </a:rPr>
              <a:t>, and Pattern. NLTK provides more than 50 collections of text and lexical resources and many necessary tools, interfaces, and methods to process and analyze text data</a:t>
            </a:r>
            <a:r>
              <a:rPr lang="en-US" sz="3300" dirty="0" smtClean="0">
                <a:solidFill>
                  <a:schemeClr val="tx1"/>
                </a:solidFill>
                <a:latin typeface="Tempus Sans ITC" pitchFamily="82" charset="0"/>
                <a:cs typeface="Arial" panose="020B0604020202020204" pitchFamily="34" charset="0"/>
              </a:rPr>
              <a:t>.</a:t>
            </a:r>
          </a:p>
          <a:p>
            <a:pPr marL="0" indent="0">
              <a:buNone/>
            </a:pPr>
            <a:endParaRPr lang="en-US" sz="3300" dirty="0">
              <a:solidFill>
                <a:schemeClr val="tx1"/>
              </a:solidFill>
              <a:latin typeface="Tempus Sans ITC" pitchFamily="82" charset="0"/>
              <a:cs typeface="Arial" panose="020B0604020202020204" pitchFamily="34" charset="0"/>
            </a:endParaRPr>
          </a:p>
          <a:p>
            <a:r>
              <a:rPr lang="en-US" sz="3300" dirty="0" smtClean="0">
                <a:solidFill>
                  <a:schemeClr val="tx1"/>
                </a:solidFill>
                <a:latin typeface="Tempus Sans ITC" pitchFamily="82" charset="0"/>
                <a:cs typeface="Arial" panose="020B0604020202020204" pitchFamily="34" charset="0"/>
              </a:rPr>
              <a:t>The </a:t>
            </a:r>
            <a:r>
              <a:rPr lang="en-US" sz="3300" dirty="0">
                <a:solidFill>
                  <a:schemeClr val="tx1"/>
                </a:solidFill>
                <a:latin typeface="Tempus Sans ITC" pitchFamily="82" charset="0"/>
                <a:cs typeface="Arial" panose="020B0604020202020204" pitchFamily="34" charset="0"/>
              </a:rPr>
              <a:t>Pattern library provides tools and interfaces for web mining, information retrieval, NLP, machine learning, </a:t>
            </a:r>
            <a:r>
              <a:rPr lang="en-US" sz="3300" dirty="0" smtClean="0">
                <a:solidFill>
                  <a:schemeClr val="tx1"/>
                </a:solidFill>
                <a:latin typeface="Tempus Sans ITC" pitchFamily="82" charset="0"/>
                <a:cs typeface="Arial" panose="020B0604020202020204" pitchFamily="34" charset="0"/>
              </a:rPr>
              <a:t>and network </a:t>
            </a:r>
            <a:r>
              <a:rPr lang="en-US" sz="3300" dirty="0">
                <a:solidFill>
                  <a:schemeClr val="tx1"/>
                </a:solidFill>
                <a:latin typeface="Tempus Sans ITC" pitchFamily="82" charset="0"/>
                <a:cs typeface="Arial" panose="020B0604020202020204" pitchFamily="34" charset="0"/>
              </a:rPr>
              <a:t>analysis.</a:t>
            </a:r>
            <a:r>
              <a:rPr lang="en-US" sz="3300" dirty="0">
                <a:solidFill>
                  <a:schemeClr val="tx1"/>
                </a:solidFill>
                <a:latin typeface="Tempus Sans ITC" pitchFamily="82" charset="0"/>
              </a:rPr>
              <a:t> </a:t>
            </a:r>
            <a:r>
              <a:rPr lang="en-US" sz="3300" dirty="0" err="1">
                <a:solidFill>
                  <a:schemeClr val="tx1"/>
                </a:solidFill>
                <a:latin typeface="Tempus Sans ITC" pitchFamily="82" charset="0"/>
                <a:cs typeface="Arial" panose="020B0604020202020204" pitchFamily="34" charset="0"/>
              </a:rPr>
              <a:t>SpaCy</a:t>
            </a:r>
            <a:r>
              <a:rPr lang="en-US" sz="3300" dirty="0">
                <a:solidFill>
                  <a:schemeClr val="tx1"/>
                </a:solidFill>
                <a:latin typeface="Tempus Sans ITC" pitchFamily="82" charset="0"/>
                <a:cs typeface="Arial" panose="020B0604020202020204" pitchFamily="34" charset="0"/>
              </a:rPr>
              <a:t> is the newest library that provides the best implementation of each NLP technique </a:t>
            </a:r>
            <a:r>
              <a:rPr lang="en-US" sz="3300" dirty="0" smtClean="0">
                <a:solidFill>
                  <a:schemeClr val="tx1"/>
                </a:solidFill>
                <a:latin typeface="Tempus Sans ITC" pitchFamily="82" charset="0"/>
                <a:cs typeface="Arial" panose="020B0604020202020204" pitchFamily="34" charset="0"/>
              </a:rPr>
              <a:t>and  </a:t>
            </a:r>
            <a:r>
              <a:rPr lang="en-US" sz="3300" dirty="0">
                <a:solidFill>
                  <a:schemeClr val="tx1"/>
                </a:solidFill>
                <a:latin typeface="Tempus Sans ITC" pitchFamily="82" charset="0"/>
                <a:cs typeface="Arial" panose="020B0604020202020204" pitchFamily="34" charset="0"/>
              </a:rPr>
              <a:t>algorithm</a:t>
            </a:r>
          </a:p>
          <a:p>
            <a:endParaRPr lang="en-US" sz="3300" dirty="0">
              <a:solidFill>
                <a:schemeClr val="tx1"/>
              </a:solidFill>
              <a:latin typeface="Tempus Sans ITC" pitchFamily="82" charset="0"/>
              <a:cs typeface="Arial" panose="020B0604020202020204" pitchFamily="34" charset="0"/>
            </a:endParaRPr>
          </a:p>
          <a:p>
            <a:pPr marL="285750" indent="-285750">
              <a:buFont typeface="Wingdings" panose="05000000000000000000" pitchFamily="2" charset="2"/>
              <a:buChar char="Ø"/>
            </a:pPr>
            <a:r>
              <a:rPr lang="en-US" sz="3300" dirty="0">
                <a:solidFill>
                  <a:schemeClr val="tx1"/>
                </a:solidFill>
                <a:latin typeface="Tempus Sans ITC" pitchFamily="82" charset="0"/>
                <a:cs typeface="Arial" panose="020B0604020202020204" pitchFamily="34" charset="0"/>
              </a:rPr>
              <a:t>Other frameworks such as Python </a:t>
            </a:r>
            <a:r>
              <a:rPr lang="en-US" sz="3300" dirty="0" err="1">
                <a:solidFill>
                  <a:schemeClr val="tx1"/>
                </a:solidFill>
                <a:latin typeface="Tempus Sans ITC" pitchFamily="82" charset="0"/>
                <a:cs typeface="Arial" panose="020B0604020202020204" pitchFamily="34" charset="0"/>
              </a:rPr>
              <a:t>Scikit</a:t>
            </a:r>
            <a:r>
              <a:rPr lang="en-US" sz="3300" dirty="0">
                <a:solidFill>
                  <a:schemeClr val="tx1"/>
                </a:solidFill>
                <a:latin typeface="Tempus Sans ITC" pitchFamily="82" charset="0"/>
                <a:cs typeface="Arial" panose="020B0604020202020204" pitchFamily="34" charset="0"/>
              </a:rPr>
              <a:t>-learn, </a:t>
            </a:r>
            <a:r>
              <a:rPr lang="en-US" sz="3300" dirty="0" err="1">
                <a:solidFill>
                  <a:schemeClr val="tx1"/>
                </a:solidFill>
                <a:latin typeface="Tempus Sans ITC" pitchFamily="82" charset="0"/>
                <a:cs typeface="Arial" panose="020B0604020202020204" pitchFamily="34" charset="0"/>
              </a:rPr>
              <a:t>NumPy</a:t>
            </a:r>
            <a:r>
              <a:rPr lang="en-US" sz="3300" dirty="0">
                <a:solidFill>
                  <a:schemeClr val="tx1"/>
                </a:solidFill>
                <a:latin typeface="Tempus Sans ITC" pitchFamily="82" charset="0"/>
                <a:cs typeface="Arial" panose="020B0604020202020204" pitchFamily="34" charset="0"/>
              </a:rPr>
              <a:t>, Pandas, and </a:t>
            </a:r>
            <a:r>
              <a:rPr lang="en-US" sz="3300" dirty="0" err="1">
                <a:solidFill>
                  <a:schemeClr val="tx1"/>
                </a:solidFill>
                <a:latin typeface="Tempus Sans ITC" pitchFamily="82" charset="0"/>
                <a:cs typeface="Arial" panose="020B0604020202020204" pitchFamily="34" charset="0"/>
              </a:rPr>
              <a:t>SciPy</a:t>
            </a:r>
            <a:r>
              <a:rPr lang="en-US" sz="3300" dirty="0">
                <a:solidFill>
                  <a:schemeClr val="tx1"/>
                </a:solidFill>
                <a:latin typeface="Tempus Sans ITC" pitchFamily="82" charset="0"/>
                <a:cs typeface="Arial" panose="020B0604020202020204" pitchFamily="34" charset="0"/>
              </a:rPr>
              <a:t> stack libraries are used for converting text documents into vectors and for applying machine learning techniques to textual data. </a:t>
            </a:r>
          </a:p>
          <a:p>
            <a:endParaRPr lang="en-US" dirty="0">
              <a:solidFill>
                <a:schemeClr val="tx1">
                  <a:lumMod val="85000"/>
                </a:schemeClr>
              </a:solidFill>
              <a:latin typeface="Helvetica Neue"/>
            </a:endParaRPr>
          </a:p>
          <a:p>
            <a:pPr marL="0" indent="0">
              <a:buNone/>
            </a:pPr>
            <a:endParaRPr lang="en-IN" dirty="0"/>
          </a:p>
        </p:txBody>
      </p:sp>
    </p:spTree>
    <p:extLst>
      <p:ext uri="{BB962C8B-B14F-4D97-AF65-F5344CB8AC3E}">
        <p14:creationId xmlns:p14="http://schemas.microsoft.com/office/powerpoint/2010/main" val="260172419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71949" y="1895168"/>
            <a:ext cx="8192728" cy="1445337"/>
          </a:xfrm>
        </p:spPr>
        <p:txBody>
          <a:bodyPr>
            <a:normAutofit/>
          </a:bodyPr>
          <a:lstStyle/>
          <a:p>
            <a:r>
              <a:rPr lang="en-US" dirty="0" smtClean="0"/>
              <a:t>THANK  YOU….</a:t>
            </a:r>
            <a:br>
              <a:rPr lang="en-US" dirty="0" smtClean="0"/>
            </a:br>
            <a:endParaRPr lang="en-US" sz="2400" dirty="0"/>
          </a:p>
        </p:txBody>
      </p:sp>
    </p:spTree>
    <p:extLst>
      <p:ext uri="{BB962C8B-B14F-4D97-AF65-F5344CB8AC3E}">
        <p14:creationId xmlns:p14="http://schemas.microsoft.com/office/powerpoint/2010/main" val="15202594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smtClean="0"/>
              <a:t>INTRODUCTION</a:t>
            </a:r>
            <a:endParaRPr lang="en-US" dirty="0"/>
          </a:p>
        </p:txBody>
      </p:sp>
      <p:sp>
        <p:nvSpPr>
          <p:cNvPr id="6" name="Content Placeholder 5"/>
          <p:cNvSpPr>
            <a:spLocks noGrp="1"/>
          </p:cNvSpPr>
          <p:nvPr>
            <p:ph sz="half" idx="2"/>
          </p:nvPr>
        </p:nvSpPr>
        <p:spPr>
          <a:xfrm>
            <a:off x="996903" y="1560669"/>
            <a:ext cx="7480204" cy="3279464"/>
          </a:xfrm>
        </p:spPr>
        <p:txBody>
          <a:bodyPr>
            <a:normAutofit lnSpcReduction="10000"/>
          </a:bodyPr>
          <a:lstStyle/>
          <a:p>
            <a:pPr algn="l">
              <a:lnSpc>
                <a:spcPct val="90000"/>
              </a:lnSpc>
            </a:pPr>
            <a:r>
              <a:rPr lang="en-US" dirty="0">
                <a:latin typeface="Tempus Sans ITC" pitchFamily="82" charset="0"/>
              </a:rPr>
              <a:t>Two main types of textual information. </a:t>
            </a:r>
          </a:p>
          <a:p>
            <a:pPr lvl="1" algn="l">
              <a:lnSpc>
                <a:spcPct val="90000"/>
              </a:lnSpc>
            </a:pPr>
            <a:r>
              <a:rPr lang="en-US" dirty="0">
                <a:solidFill>
                  <a:srgbClr val="FF0000"/>
                </a:solidFill>
                <a:latin typeface="Tempus Sans ITC" pitchFamily="82" charset="0"/>
              </a:rPr>
              <a:t>Facts and Opinions</a:t>
            </a:r>
          </a:p>
          <a:p>
            <a:pPr algn="l">
              <a:lnSpc>
                <a:spcPct val="90000"/>
              </a:lnSpc>
            </a:pPr>
            <a:r>
              <a:rPr lang="en-US" dirty="0">
                <a:latin typeface="Tempus Sans ITC" pitchFamily="82" charset="0"/>
              </a:rPr>
              <a:t>Most current text information processing methods (e.g., web search, text mining) work with factual information.</a:t>
            </a:r>
          </a:p>
          <a:p>
            <a:pPr algn="l">
              <a:lnSpc>
                <a:spcPct val="90000"/>
              </a:lnSpc>
            </a:pPr>
            <a:r>
              <a:rPr lang="en-US" dirty="0">
                <a:solidFill>
                  <a:srgbClr val="FF0000"/>
                </a:solidFill>
                <a:latin typeface="Tempus Sans ITC" pitchFamily="82" charset="0"/>
              </a:rPr>
              <a:t>Sentiment analysis or</a:t>
            </a:r>
            <a:r>
              <a:rPr lang="en-US" dirty="0">
                <a:solidFill>
                  <a:srgbClr val="000099"/>
                </a:solidFill>
                <a:latin typeface="Tempus Sans ITC" pitchFamily="82" charset="0"/>
              </a:rPr>
              <a:t> </a:t>
            </a:r>
            <a:r>
              <a:rPr lang="en-US" dirty="0">
                <a:solidFill>
                  <a:srgbClr val="FF0000"/>
                </a:solidFill>
                <a:latin typeface="Tempus Sans ITC" pitchFamily="82" charset="0"/>
              </a:rPr>
              <a:t>opinion mining</a:t>
            </a:r>
          </a:p>
          <a:p>
            <a:pPr lvl="1" algn="l">
              <a:lnSpc>
                <a:spcPct val="90000"/>
              </a:lnSpc>
            </a:pPr>
            <a:r>
              <a:rPr lang="en-US" dirty="0">
                <a:latin typeface="Tempus Sans ITC" pitchFamily="82" charset="0"/>
              </a:rPr>
              <a:t>computational study of opinions, sentiments and emotions expressed in text. </a:t>
            </a:r>
          </a:p>
          <a:p>
            <a:pPr algn="l">
              <a:lnSpc>
                <a:spcPct val="90000"/>
              </a:lnSpc>
            </a:pPr>
            <a:r>
              <a:rPr lang="en-US" dirty="0">
                <a:solidFill>
                  <a:srgbClr val="FF0000"/>
                </a:solidFill>
                <a:latin typeface="Tempus Sans ITC" pitchFamily="82" charset="0"/>
              </a:rPr>
              <a:t>Why opinion mining now?</a:t>
            </a:r>
            <a:r>
              <a:rPr lang="en-US" dirty="0">
                <a:latin typeface="Tempus Sans ITC" pitchFamily="82" charset="0"/>
              </a:rPr>
              <a:t> Mainly because of the Web; huge volumes of opinionated text.</a:t>
            </a:r>
          </a:p>
          <a:p>
            <a:pPr marL="0" indent="0">
              <a:buNone/>
            </a:pPr>
            <a:endParaRPr lang="en-US" dirty="0"/>
          </a:p>
        </p:txBody>
      </p:sp>
    </p:spTree>
    <p:extLst>
      <p:ext uri="{BB962C8B-B14F-4D97-AF65-F5344CB8AC3E}">
        <p14:creationId xmlns:p14="http://schemas.microsoft.com/office/powerpoint/2010/main" val="41707837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85000" lnSpcReduction="20000"/>
          </a:bodyPr>
          <a:lstStyle/>
          <a:p>
            <a:r>
              <a:rPr lang="en-US" sz="2600" dirty="0">
                <a:solidFill>
                  <a:srgbClr val="FF0000"/>
                </a:solidFill>
                <a:latin typeface="Tempus Sans ITC" pitchFamily="82" charset="0"/>
              </a:rPr>
              <a:t>Importance of opinions:</a:t>
            </a:r>
            <a:endParaRPr lang="en-US" sz="2600" dirty="0">
              <a:solidFill>
                <a:srgbClr val="0000CC"/>
              </a:solidFill>
              <a:latin typeface="Tempus Sans ITC" pitchFamily="82" charset="0"/>
            </a:endParaRPr>
          </a:p>
          <a:p>
            <a:pPr lvl="1"/>
            <a:r>
              <a:rPr lang="en-US" sz="2400" dirty="0">
                <a:latin typeface="Tempus Sans ITC" pitchFamily="82" charset="0"/>
              </a:rPr>
              <a:t>Opinions are so important that whenever we need to make a decision, we want to hear others’ opinions. </a:t>
            </a:r>
          </a:p>
          <a:p>
            <a:pPr lvl="1"/>
            <a:r>
              <a:rPr lang="en-US" sz="2400" dirty="0">
                <a:latin typeface="Tempus Sans ITC" pitchFamily="82" charset="0"/>
              </a:rPr>
              <a:t>In the past, </a:t>
            </a:r>
          </a:p>
          <a:p>
            <a:pPr lvl="2">
              <a:spcBef>
                <a:spcPct val="0"/>
              </a:spcBef>
            </a:pPr>
            <a:r>
              <a:rPr lang="en-US" sz="2000" dirty="0">
                <a:latin typeface="Tempus Sans ITC" pitchFamily="82" charset="0"/>
              </a:rPr>
              <a:t>Individuals: opinions from friends and family</a:t>
            </a:r>
          </a:p>
          <a:p>
            <a:pPr lvl="2">
              <a:spcBef>
                <a:spcPct val="0"/>
              </a:spcBef>
            </a:pPr>
            <a:r>
              <a:rPr lang="en-US" sz="2000" dirty="0">
                <a:latin typeface="Tempus Sans ITC" pitchFamily="82" charset="0"/>
              </a:rPr>
              <a:t>businesses: surveys, focus groups, consultants …</a:t>
            </a:r>
          </a:p>
          <a:p>
            <a:r>
              <a:rPr lang="en-US" sz="2600" dirty="0">
                <a:solidFill>
                  <a:srgbClr val="FF0000"/>
                </a:solidFill>
                <a:latin typeface="Tempus Sans ITC" pitchFamily="82" charset="0"/>
              </a:rPr>
              <a:t>Word-of-mouth on the Web</a:t>
            </a:r>
          </a:p>
          <a:p>
            <a:pPr lvl="1"/>
            <a:r>
              <a:rPr lang="en-US" sz="2200" dirty="0">
                <a:latin typeface="Tempus Sans ITC" pitchFamily="82" charset="0"/>
              </a:rPr>
              <a:t>User-generated media: One can express opinions on anything in reviews, forums, discussion groups, blogs ... </a:t>
            </a:r>
            <a:endParaRPr lang="en-US" altLang="zh-CN" sz="2200" dirty="0">
              <a:solidFill>
                <a:srgbClr val="0000CC"/>
              </a:solidFill>
              <a:latin typeface="Tempus Sans ITC" pitchFamily="82" charset="0"/>
              <a:ea typeface="宋体" pitchFamily="2" charset="-122"/>
            </a:endParaRPr>
          </a:p>
          <a:p>
            <a:pPr lvl="1"/>
            <a:r>
              <a:rPr lang="en-US" sz="2200" dirty="0">
                <a:latin typeface="Tempus Sans ITC" pitchFamily="82" charset="0"/>
              </a:rPr>
              <a:t>Opinions of global scale</a:t>
            </a:r>
            <a:r>
              <a:rPr lang="en-US" sz="2200" dirty="0">
                <a:solidFill>
                  <a:srgbClr val="000099"/>
                </a:solidFill>
                <a:latin typeface="Tempus Sans ITC" pitchFamily="82" charset="0"/>
              </a:rPr>
              <a:t>: </a:t>
            </a:r>
            <a:r>
              <a:rPr lang="en-US" dirty="0">
                <a:latin typeface="Tempus Sans ITC" pitchFamily="82" charset="0"/>
              </a:rPr>
              <a:t>No longer limited to:</a:t>
            </a:r>
          </a:p>
          <a:p>
            <a:pPr lvl="2">
              <a:spcBef>
                <a:spcPct val="0"/>
              </a:spcBef>
            </a:pPr>
            <a:r>
              <a:rPr lang="en-US" sz="2000" dirty="0">
                <a:latin typeface="Tempus Sans ITC" pitchFamily="82" charset="0"/>
              </a:rPr>
              <a:t>Individuals: one’s circle of friends</a:t>
            </a:r>
          </a:p>
          <a:p>
            <a:pPr lvl="2">
              <a:spcBef>
                <a:spcPct val="0"/>
              </a:spcBef>
            </a:pPr>
            <a:r>
              <a:rPr lang="en-US" sz="2000" dirty="0">
                <a:latin typeface="Tempus Sans ITC" pitchFamily="82" charset="0"/>
              </a:rPr>
              <a:t>Businesses: Small scale surveys, tiny focus groups, etc. </a:t>
            </a:r>
          </a:p>
          <a:p>
            <a:pPr marL="0" indent="0">
              <a:buNone/>
            </a:pPr>
            <a:endParaRPr lang="en-IN" dirty="0"/>
          </a:p>
        </p:txBody>
      </p:sp>
    </p:spTree>
    <p:extLst>
      <p:ext uri="{BB962C8B-B14F-4D97-AF65-F5344CB8AC3E}">
        <p14:creationId xmlns:p14="http://schemas.microsoft.com/office/powerpoint/2010/main" val="17715513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RELATED  WORK</a:t>
            </a:r>
            <a:endParaRPr lang="en-IN" dirty="0"/>
          </a:p>
        </p:txBody>
      </p:sp>
      <p:sp>
        <p:nvSpPr>
          <p:cNvPr id="3" name="Content Placeholder 2"/>
          <p:cNvSpPr>
            <a:spLocks noGrp="1"/>
          </p:cNvSpPr>
          <p:nvPr>
            <p:ph idx="1"/>
          </p:nvPr>
        </p:nvSpPr>
        <p:spPr/>
        <p:txBody>
          <a:bodyPr>
            <a:normAutofit/>
          </a:bodyPr>
          <a:lstStyle/>
          <a:p>
            <a:pPr>
              <a:buFont typeface="Wingdings" pitchFamily="2" charset="2"/>
              <a:buChar char="Ø"/>
            </a:pPr>
            <a:endParaRPr lang="en-US" sz="1600" dirty="0" smtClean="0">
              <a:latin typeface="Tempus Sans ITC" pitchFamily="82" charset="0"/>
              <a:cs typeface="Arial" panose="020B0604020202020204" pitchFamily="34" charset="0"/>
            </a:endParaRPr>
          </a:p>
          <a:p>
            <a:pPr>
              <a:buFont typeface="Wingdings" pitchFamily="2" charset="2"/>
              <a:buChar char="Ø"/>
            </a:pPr>
            <a:r>
              <a:rPr lang="en-US" sz="1600" dirty="0" smtClean="0">
                <a:latin typeface="Tempus Sans ITC" pitchFamily="82" charset="0"/>
                <a:cs typeface="Arial" panose="020B0604020202020204" pitchFamily="34" charset="0"/>
              </a:rPr>
              <a:t>In </a:t>
            </a:r>
            <a:r>
              <a:rPr lang="en-US" sz="1600" dirty="0">
                <a:latin typeface="Tempus Sans ITC" pitchFamily="82" charset="0"/>
                <a:cs typeface="Arial" panose="020B0604020202020204" pitchFamily="34" charset="0"/>
              </a:rPr>
              <a:t>a 2002 publication, Pang, Lee and </a:t>
            </a:r>
            <a:r>
              <a:rPr lang="en-US" sz="1600" dirty="0" err="1">
                <a:latin typeface="Tempus Sans ITC" pitchFamily="82" charset="0"/>
                <a:cs typeface="Arial" panose="020B0604020202020204" pitchFamily="34" charset="0"/>
              </a:rPr>
              <a:t>Vaithyanathan</a:t>
            </a:r>
            <a:r>
              <a:rPr lang="en-US" sz="1600" dirty="0">
                <a:latin typeface="Tempus Sans ITC" pitchFamily="82" charset="0"/>
                <a:cs typeface="Arial" panose="020B0604020202020204" pitchFamily="34" charset="0"/>
              </a:rPr>
              <a:t> were the first to propose sentiment classification using machine learning models on movie reviews dataset. They analyzed the </a:t>
            </a:r>
            <a:r>
              <a:rPr lang="en-US" sz="1600" dirty="0" err="1">
                <a:latin typeface="Tempus Sans ITC" pitchFamily="82" charset="0"/>
                <a:cs typeface="Arial" panose="020B0604020202020204" pitchFamily="34" charset="0"/>
              </a:rPr>
              <a:t>Naïve</a:t>
            </a:r>
            <a:r>
              <a:rPr lang="en-US" sz="1600" dirty="0">
                <a:latin typeface="Tempus Sans ITC" pitchFamily="82" charset="0"/>
                <a:cs typeface="Arial" panose="020B0604020202020204" pitchFamily="34" charset="0"/>
              </a:rPr>
              <a:t> Bayes, Max Entropy and Support Vector Machine models for sentiment analysis on unigrams and bigrams of data. In their experiment, SVM paired with unigram feature extraction produced the best results. They reported a result of 82.9% accuracy</a:t>
            </a:r>
            <a:r>
              <a:rPr lang="en-US" sz="1600" dirty="0" smtClean="0">
                <a:latin typeface="Tempus Sans ITC" pitchFamily="82" charset="0"/>
                <a:cs typeface="Arial" panose="020B0604020202020204" pitchFamily="34" charset="0"/>
              </a:rPr>
              <a:t>.</a:t>
            </a:r>
          </a:p>
          <a:p>
            <a:pPr marL="0" indent="0">
              <a:buNone/>
            </a:pPr>
            <a:endParaRPr lang="en-US" sz="1600" dirty="0" smtClean="0">
              <a:latin typeface="Tempus Sans ITC" pitchFamily="82" charset="0"/>
              <a:cs typeface="Arial" panose="020B0604020202020204" pitchFamily="34" charset="0"/>
            </a:endParaRPr>
          </a:p>
          <a:p>
            <a:pPr>
              <a:buFont typeface="Wingdings" pitchFamily="2" charset="2"/>
              <a:buChar char="Ø"/>
            </a:pPr>
            <a:r>
              <a:rPr lang="en-US" sz="1600" dirty="0">
                <a:latin typeface="Tempus Sans ITC" pitchFamily="82" charset="0"/>
                <a:cs typeface="Arial" panose="020B0604020202020204" pitchFamily="34" charset="0"/>
              </a:rPr>
              <a:t>In a 2004 publication, Mullen and Collier performed sentiment classification on clothing, shoes and jewelry product review datasets. They compared methods of hybrid SVM, </a:t>
            </a:r>
            <a:r>
              <a:rPr lang="en-US" sz="1600" dirty="0" err="1">
                <a:latin typeface="Tempus Sans ITC" pitchFamily="82" charset="0"/>
                <a:cs typeface="Arial" panose="020B0604020202020204" pitchFamily="34" charset="0"/>
              </a:rPr>
              <a:t>Naïve</a:t>
            </a:r>
            <a:r>
              <a:rPr lang="en-US" sz="1600" dirty="0">
                <a:latin typeface="Tempus Sans ITC" pitchFamily="82" charset="0"/>
                <a:cs typeface="Arial" panose="020B0604020202020204" pitchFamily="34" charset="0"/>
              </a:rPr>
              <a:t> Bayes, LR, and decision tree with feature extraction methods based on Lemmas and Osgood theory [18]. In their study, SVM produced the best results with an accuracy of 86.6%.</a:t>
            </a:r>
          </a:p>
          <a:p>
            <a:pPr>
              <a:buFont typeface="Wingdings" pitchFamily="2" charset="2"/>
              <a:buChar char="Ø"/>
            </a:pPr>
            <a:endParaRPr lang="en-US" sz="1700" dirty="0">
              <a:latin typeface="Tempus Sans ITC" pitchFamily="82" charset="0"/>
              <a:cs typeface="Arial" panose="020B0604020202020204" pitchFamily="34" charset="0"/>
            </a:endParaRPr>
          </a:p>
          <a:p>
            <a:pPr marL="0" indent="0">
              <a:buNone/>
            </a:pPr>
            <a:endParaRPr lang="en-IN" dirty="0"/>
          </a:p>
        </p:txBody>
      </p:sp>
    </p:spTree>
    <p:extLst>
      <p:ext uri="{BB962C8B-B14F-4D97-AF65-F5344CB8AC3E}">
        <p14:creationId xmlns:p14="http://schemas.microsoft.com/office/powerpoint/2010/main" val="26561114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RELATED  WORK</a:t>
            </a:r>
            <a:endParaRPr lang="en-IN" dirty="0"/>
          </a:p>
        </p:txBody>
      </p:sp>
      <p:sp>
        <p:nvSpPr>
          <p:cNvPr id="3" name="Content Placeholder 2"/>
          <p:cNvSpPr>
            <a:spLocks noGrp="1"/>
          </p:cNvSpPr>
          <p:nvPr>
            <p:ph idx="1"/>
          </p:nvPr>
        </p:nvSpPr>
        <p:spPr/>
        <p:txBody>
          <a:bodyPr>
            <a:normAutofit fontScale="55000" lnSpcReduction="20000"/>
          </a:bodyPr>
          <a:lstStyle/>
          <a:p>
            <a:pPr marL="285750" indent="-285750">
              <a:buFont typeface="Wingdings" panose="05000000000000000000" pitchFamily="2" charset="2"/>
              <a:buChar char="Ø"/>
            </a:pPr>
            <a:endParaRPr lang="en-US" dirty="0" smtClean="0">
              <a:latin typeface="Tempus Sans ITC" pitchFamily="82" charset="0"/>
              <a:cs typeface="Arial" panose="020B0604020202020204" pitchFamily="34" charset="0"/>
            </a:endParaRPr>
          </a:p>
          <a:p>
            <a:pPr marL="285750" indent="-285750">
              <a:buFont typeface="Wingdings" panose="05000000000000000000" pitchFamily="2" charset="2"/>
              <a:buChar char="Ø"/>
            </a:pPr>
            <a:endParaRPr lang="en-US" dirty="0">
              <a:latin typeface="Tempus Sans ITC" pitchFamily="82" charset="0"/>
              <a:cs typeface="Arial" panose="020B0604020202020204" pitchFamily="34" charset="0"/>
            </a:endParaRPr>
          </a:p>
          <a:p>
            <a:pPr marL="285750" indent="-285750">
              <a:buFont typeface="Wingdings" panose="05000000000000000000" pitchFamily="2" charset="2"/>
              <a:buChar char="Ø"/>
            </a:pPr>
            <a:r>
              <a:rPr lang="en-US" dirty="0" smtClean="0">
                <a:latin typeface="Tempus Sans ITC" pitchFamily="82" charset="0"/>
                <a:cs typeface="Arial" panose="020B0604020202020204" pitchFamily="34" charset="0"/>
              </a:rPr>
              <a:t>In </a:t>
            </a:r>
            <a:r>
              <a:rPr lang="en-US" dirty="0">
                <a:latin typeface="Tempus Sans ITC" pitchFamily="82" charset="0"/>
                <a:cs typeface="Arial" panose="020B0604020202020204" pitchFamily="34" charset="0"/>
              </a:rPr>
              <a:t>a 2017 publication, SVM and sentiment analysis were proposed by </a:t>
            </a:r>
            <a:r>
              <a:rPr lang="en-US" dirty="0" err="1">
                <a:latin typeface="Tempus Sans ITC" pitchFamily="82" charset="0"/>
                <a:cs typeface="Arial" panose="020B0604020202020204" pitchFamily="34" charset="0"/>
              </a:rPr>
              <a:t>Elmurngi</a:t>
            </a:r>
            <a:r>
              <a:rPr lang="en-US" dirty="0">
                <a:latin typeface="Tempus Sans ITC" pitchFamily="82" charset="0"/>
                <a:cs typeface="Arial" panose="020B0604020202020204" pitchFamily="34" charset="0"/>
              </a:rPr>
              <a:t> and </a:t>
            </a:r>
            <a:r>
              <a:rPr lang="en-US" dirty="0" err="1">
                <a:latin typeface="Tempus Sans ITC" pitchFamily="82" charset="0"/>
                <a:cs typeface="Arial" panose="020B0604020202020204" pitchFamily="34" charset="0"/>
              </a:rPr>
              <a:t>Gherbi</a:t>
            </a:r>
            <a:r>
              <a:rPr lang="en-US" dirty="0">
                <a:latin typeface="Tempus Sans ITC" pitchFamily="82" charset="0"/>
                <a:cs typeface="Arial" panose="020B0604020202020204" pitchFamily="34" charset="0"/>
              </a:rPr>
              <a:t> to detect fake movie reviews. They compared SVMs with </a:t>
            </a:r>
            <a:r>
              <a:rPr lang="en-US" dirty="0" err="1">
                <a:latin typeface="Tempus Sans ITC" pitchFamily="82" charset="0"/>
                <a:cs typeface="Arial" panose="020B0604020202020204" pitchFamily="34" charset="0"/>
              </a:rPr>
              <a:t>Naïve</a:t>
            </a:r>
            <a:r>
              <a:rPr lang="en-US" dirty="0">
                <a:latin typeface="Tempus Sans ITC" pitchFamily="82" charset="0"/>
                <a:cs typeface="Arial" panose="020B0604020202020204" pitchFamily="34" charset="0"/>
              </a:rPr>
              <a:t> Bayes, decision tree, and KNN classifications performance on a corpus with </a:t>
            </a:r>
            <a:r>
              <a:rPr lang="en-US" dirty="0" err="1">
                <a:latin typeface="Tempus Sans ITC" pitchFamily="82" charset="0"/>
                <a:cs typeface="Arial" panose="020B0604020202020204" pitchFamily="34" charset="0"/>
              </a:rPr>
              <a:t>stopwords</a:t>
            </a:r>
            <a:r>
              <a:rPr lang="en-US" dirty="0">
                <a:latin typeface="Tempus Sans ITC" pitchFamily="82" charset="0"/>
                <a:cs typeface="Arial" panose="020B0604020202020204" pitchFamily="34" charset="0"/>
              </a:rPr>
              <a:t> and a corpus without </a:t>
            </a:r>
            <a:r>
              <a:rPr lang="en-US" dirty="0" err="1">
                <a:latin typeface="Tempus Sans ITC" pitchFamily="82" charset="0"/>
                <a:cs typeface="Arial" panose="020B0604020202020204" pitchFamily="34" charset="0"/>
              </a:rPr>
              <a:t>stopwords</a:t>
            </a:r>
            <a:r>
              <a:rPr lang="en-US" dirty="0">
                <a:latin typeface="Tempus Sans ITC" pitchFamily="82" charset="0"/>
                <a:cs typeface="Arial" panose="020B0604020202020204" pitchFamily="34" charset="0"/>
              </a:rPr>
              <a:t>. In both cases, SVM performed the best, with accuracies of 81.75% and 81.35%, respectively.</a:t>
            </a:r>
          </a:p>
          <a:p>
            <a:pPr marL="285750" indent="-285750">
              <a:buFont typeface="Wingdings" panose="05000000000000000000" pitchFamily="2" charset="2"/>
              <a:buChar char="Ø"/>
            </a:pPr>
            <a:endParaRPr lang="en-US" dirty="0">
              <a:latin typeface="Tempus Sans ITC" pitchFamily="82" charset="0"/>
              <a:cs typeface="Arial" panose="020B0604020202020204" pitchFamily="34" charset="0"/>
            </a:endParaRPr>
          </a:p>
          <a:p>
            <a:pPr marL="285750" indent="-285750">
              <a:buFont typeface="Wingdings" panose="05000000000000000000" pitchFamily="2" charset="2"/>
              <a:buChar char="Ø"/>
            </a:pPr>
            <a:r>
              <a:rPr lang="en-US" dirty="0">
                <a:latin typeface="Tempus Sans ITC" pitchFamily="82" charset="0"/>
                <a:cs typeface="Arial" panose="020B0604020202020204" pitchFamily="34" charset="0"/>
              </a:rPr>
              <a:t>In 2018, Das and </a:t>
            </a:r>
            <a:r>
              <a:rPr lang="en-US" dirty="0" err="1">
                <a:latin typeface="Tempus Sans ITC" pitchFamily="82" charset="0"/>
                <a:cs typeface="Arial" panose="020B0604020202020204" pitchFamily="34" charset="0"/>
              </a:rPr>
              <a:t>Chakraborty</a:t>
            </a:r>
            <a:r>
              <a:rPr lang="en-US" dirty="0">
                <a:latin typeface="Tempus Sans ITC" pitchFamily="82" charset="0"/>
                <a:cs typeface="Arial" panose="020B0604020202020204" pitchFamily="34" charset="0"/>
              </a:rPr>
              <a:t> conducted an experiment using SVM, TF-IDF model coupled with Next Word Negation on a Amazon product review dataset and reported accuracy 88.86%.</a:t>
            </a:r>
          </a:p>
          <a:p>
            <a:pPr marL="285750" indent="-285750">
              <a:buFont typeface="Wingdings" panose="05000000000000000000" pitchFamily="2" charset="2"/>
              <a:buChar char="Ø"/>
            </a:pPr>
            <a:endParaRPr lang="en-US" dirty="0">
              <a:latin typeface="Tempus Sans ITC" pitchFamily="82" charset="0"/>
              <a:cs typeface="Arial" panose="020B0604020202020204" pitchFamily="34" charset="0"/>
            </a:endParaRPr>
          </a:p>
          <a:p>
            <a:pPr marL="285750" indent="-285750">
              <a:buFont typeface="Wingdings" panose="05000000000000000000" pitchFamily="2" charset="2"/>
              <a:buChar char="Ø"/>
            </a:pPr>
            <a:r>
              <a:rPr lang="en-US" dirty="0">
                <a:latin typeface="Tempus Sans ITC" pitchFamily="82" charset="0"/>
                <a:cs typeface="Arial" panose="020B0604020202020204" pitchFamily="34" charset="0"/>
              </a:rPr>
              <a:t>In a publication in 2018, </a:t>
            </a:r>
            <a:r>
              <a:rPr lang="en-US" dirty="0" err="1">
                <a:latin typeface="Tempus Sans ITC" pitchFamily="82" charset="0"/>
                <a:cs typeface="Arial" panose="020B0604020202020204" pitchFamily="34" charset="0"/>
              </a:rPr>
              <a:t>Bhavitha</a:t>
            </a:r>
            <a:r>
              <a:rPr lang="en-US" dirty="0">
                <a:latin typeface="Tempus Sans ITC" pitchFamily="82" charset="0"/>
                <a:cs typeface="Arial" panose="020B0604020202020204" pitchFamily="34" charset="0"/>
              </a:rPr>
              <a:t>, Rodrigues, and </a:t>
            </a:r>
            <a:r>
              <a:rPr lang="en-US" dirty="0" err="1">
                <a:latin typeface="Tempus Sans ITC" pitchFamily="82" charset="0"/>
                <a:cs typeface="Arial" panose="020B0604020202020204" pitchFamily="34" charset="0"/>
              </a:rPr>
              <a:t>Chiplunkar</a:t>
            </a:r>
            <a:r>
              <a:rPr lang="en-US" dirty="0">
                <a:latin typeface="Tempus Sans ITC" pitchFamily="82" charset="0"/>
                <a:cs typeface="Arial" panose="020B0604020202020204" pitchFamily="34" charset="0"/>
              </a:rPr>
              <a:t> also performed a comparative study of several machine learning methods, lexicon-based methods and sentiment analysis on movie reviews. For the </a:t>
            </a:r>
            <a:r>
              <a:rPr lang="en-US" dirty="0" err="1">
                <a:latin typeface="Tempus Sans ITC" pitchFamily="82" charset="0"/>
                <a:cs typeface="Arial" panose="020B0604020202020204" pitchFamily="34" charset="0"/>
              </a:rPr>
              <a:t>SentiWordNet</a:t>
            </a:r>
            <a:r>
              <a:rPr lang="en-US" dirty="0">
                <a:latin typeface="Tempus Sans ITC" pitchFamily="82" charset="0"/>
                <a:cs typeface="Arial" panose="020B0604020202020204" pitchFamily="34" charset="0"/>
              </a:rPr>
              <a:t> method, they reported an accuracy of 74%, and for the SVM method, they reported an accuracy of 86.40%.</a:t>
            </a:r>
          </a:p>
          <a:p>
            <a:pPr marL="285750" indent="-285750">
              <a:buFont typeface="Wingdings" panose="05000000000000000000" pitchFamily="2" charset="2"/>
              <a:buChar char="Ø"/>
            </a:pPr>
            <a:endParaRPr lang="en-US" dirty="0">
              <a:latin typeface="Arial" panose="020B0604020202020204" pitchFamily="34" charset="0"/>
              <a:cs typeface="Arial" panose="020B0604020202020204" pitchFamily="34" charset="0"/>
            </a:endParaRPr>
          </a:p>
          <a:p>
            <a:pPr marL="0" indent="0">
              <a:buNone/>
            </a:pPr>
            <a:endParaRPr lang="en-IN" dirty="0"/>
          </a:p>
        </p:txBody>
      </p:sp>
    </p:spTree>
    <p:extLst>
      <p:ext uri="{BB962C8B-B14F-4D97-AF65-F5344CB8AC3E}">
        <p14:creationId xmlns:p14="http://schemas.microsoft.com/office/powerpoint/2010/main" val="31439280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1212</Words>
  <Application>Microsoft Office PowerPoint</Application>
  <PresentationFormat>On-screen Show (16:9)</PresentationFormat>
  <Paragraphs>130</Paragraphs>
  <Slides>50</Slides>
  <Notes>0</Notes>
  <HiddenSlides>0</HiddenSlides>
  <MMClips>0</MMClips>
  <ScaleCrop>false</ScaleCrop>
  <HeadingPairs>
    <vt:vector size="4" baseType="variant">
      <vt:variant>
        <vt:lpstr>Theme</vt:lpstr>
      </vt:variant>
      <vt:variant>
        <vt:i4>1</vt:i4>
      </vt:variant>
      <vt:variant>
        <vt:lpstr>Slide Titles</vt:lpstr>
      </vt:variant>
      <vt:variant>
        <vt:i4>50</vt:i4>
      </vt:variant>
    </vt:vector>
  </HeadingPairs>
  <TitlesOfParts>
    <vt:vector size="51" baseType="lpstr">
      <vt:lpstr>Office Theme</vt:lpstr>
      <vt:lpstr>MACHINE LEARNING PROJECT PRESENTATION</vt:lpstr>
      <vt:lpstr>TEAM  MEMBERS</vt:lpstr>
      <vt:lpstr>PROJECT  TITLE</vt:lpstr>
      <vt:lpstr>PowerPoint Presentation</vt:lpstr>
      <vt:lpstr>PowerPoint Presentation</vt:lpstr>
      <vt:lpstr>INTRODUCTION</vt:lpstr>
      <vt:lpstr>PowerPoint Presentation</vt:lpstr>
      <vt:lpstr>RELATED  WORK</vt:lpstr>
      <vt:lpstr>RELATED  WORK</vt:lpstr>
      <vt:lpstr>RELATED  WORK</vt:lpstr>
      <vt:lpstr>DIFFERENT METHODLOGIES TO IMPLEMENT  SENTIMENT ANALYSIS</vt:lpstr>
      <vt:lpstr>METHODOLOGY</vt:lpstr>
      <vt:lpstr>METHODOLOGY</vt:lpstr>
      <vt:lpstr>METHODOLOGY</vt:lpstr>
      <vt:lpstr>METHODOLOGY</vt:lpstr>
      <vt:lpstr> METHODOLOGY</vt:lpstr>
      <vt:lpstr>METHODOLOGY</vt:lpstr>
      <vt:lpstr>STEPS IN THE PROCESS OF IMPLEMENTING NLP</vt:lpstr>
      <vt:lpstr>METHODOLOGY</vt:lpstr>
      <vt:lpstr>METHODOLOGY</vt:lpstr>
      <vt:lpstr>METHODOLOGY</vt:lpstr>
      <vt:lpstr>METHODOLOGY</vt:lpstr>
      <vt:lpstr>METHODOLOGY</vt:lpstr>
      <vt:lpstr>METHODOLOGY</vt:lpstr>
      <vt:lpstr>METHODOLOGY</vt:lpstr>
      <vt:lpstr>METHODOLOGY</vt:lpstr>
      <vt:lpstr>METHODOLOGY</vt:lpstr>
      <vt:lpstr>METHODOLOGY</vt:lpstr>
      <vt:lpstr>METHODOLOGY</vt:lpstr>
      <vt:lpstr>METHODOLOGY</vt:lpstr>
      <vt:lpstr>METHODOLOGY</vt:lpstr>
      <vt:lpstr>METHODOLOGY</vt:lpstr>
      <vt:lpstr>IMPLEMENTATION OF CODE </vt:lpstr>
      <vt:lpstr>IMPORTING LIBRARIES AND DATA SET</vt:lpstr>
      <vt:lpstr>IMPORTING LIBRARIES AND DATA SET</vt:lpstr>
      <vt:lpstr>DATA STATISTICS</vt:lpstr>
      <vt:lpstr>DATA  ANALYSIS</vt:lpstr>
      <vt:lpstr>DATA  VISUALISATION</vt:lpstr>
      <vt:lpstr>DATA VISUALISATION</vt:lpstr>
      <vt:lpstr>DATA VISUALISATION</vt:lpstr>
      <vt:lpstr>DATA VISUALISATION</vt:lpstr>
      <vt:lpstr>DATA  PRE-PROCESSING</vt:lpstr>
      <vt:lpstr>DATA  PRE-PROCESSING</vt:lpstr>
      <vt:lpstr>DATA PRE-PROCESSING</vt:lpstr>
      <vt:lpstr>IMPLEMENTATION  OF  VARIOUS  METHODLOGIES</vt:lpstr>
      <vt:lpstr>IMPLEMENTATION  OF  VARIOUS  METHODLOGIES</vt:lpstr>
      <vt:lpstr>IMPLEMENTATION  OF  VARIOUS  METHODLOGIES</vt:lpstr>
      <vt:lpstr>RESULTS AND DISCUSSIONS</vt:lpstr>
      <vt:lpstr>REFERENCES</vt:lpstr>
      <vt:lpstr>THANK  YOU…. </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2017-08-01T15:40:51Z</dcterms:created>
  <dcterms:modified xsi:type="dcterms:W3CDTF">2020-11-04T11:17:07Z</dcterms:modified>
</cp:coreProperties>
</file>